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3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2.xml"/><Relationship Id="rId21" Type="http://schemas.openxmlformats.org/officeDocument/2006/relationships/font" Target="fonts/DMSans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font" Target="fonts/DMSans-regular.fnt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f505b484f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  <p:sp>
        <p:nvSpPr>
          <p:cNvPr id="260" name="Google Shape;260;g10f505b484f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0065ebbdf_0_4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357" name="Google Shape;357;ge0065ebbdf_0_4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f505b484f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269" name="Google Shape;269;g10f505b484f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f505b484f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10f505b484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f505b484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10f505b48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10f505b484f_0_3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Welcome to class!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Participate in some quick icebreakers to get your familiar with Engageli and learn something about each other.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9167eed7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ef9167eed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gef9167eed7_0_1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f9167eed7_0_4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ef9167eed7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ef9167eed7_0_44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f9167eed7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ef9167eed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gef9167eed7_3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f9167eed7_0_3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ef9167eed7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gef9167eed7_0_34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2150850"/>
            <a:ext cx="4378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4406400" y="213"/>
            <a:ext cx="4737600" cy="5143065"/>
            <a:chOff x="4406400" y="0"/>
            <a:chExt cx="4737600" cy="5143065"/>
          </a:xfrm>
        </p:grpSpPr>
        <p:sp>
          <p:nvSpPr>
            <p:cNvPr id="58" name="Google Shape;58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rgbClr val="FFFFFF">
                <a:alpha val="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rgbClr val="FFFFFF">
                <a:alpha val="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56500" y="224150"/>
            <a:ext cx="85206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311700" y="768496"/>
            <a:ext cx="2149950" cy="26023"/>
            <a:chOff x="311700" y="768297"/>
            <a:chExt cx="2149950" cy="55203"/>
          </a:xfrm>
        </p:grpSpPr>
        <p:sp>
          <p:nvSpPr>
            <p:cNvPr id="81" name="Google Shape;81;p15"/>
            <p:cNvSpPr/>
            <p:nvPr/>
          </p:nvSpPr>
          <p:spPr>
            <a:xfrm>
              <a:off x="1193925" y="768300"/>
              <a:ext cx="73500" cy="55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11700" y="768298"/>
              <a:ext cx="668100" cy="55200"/>
            </a:xfrm>
            <a:prstGeom prst="rect">
              <a:avLst/>
            </a:prstGeom>
            <a:solidFill>
              <a:srgbClr val="2012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267425" y="768300"/>
              <a:ext cx="294300" cy="55200"/>
            </a:xfrm>
            <a:prstGeom prst="rect">
              <a:avLst/>
            </a:prstGeom>
            <a:solidFill>
              <a:srgbClr val="DA1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481550" y="768297"/>
              <a:ext cx="980100" cy="5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5"/>
          <p:cNvSpPr/>
          <p:nvPr/>
        </p:nvSpPr>
        <p:spPr>
          <a:xfrm>
            <a:off x="983675" y="768510"/>
            <a:ext cx="204300" cy="26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>
  <p:cSld name="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9"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5750" y="4835396"/>
            <a:ext cx="533218" cy="1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 flipH="1">
            <a:off x="294259" y="852446"/>
            <a:ext cx="887100" cy="3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285750" y="273844"/>
            <a:ext cx="8229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94122" y="1059179"/>
            <a:ext cx="82212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C18"/>
              </a:buClr>
              <a:buSzPts val="1500"/>
              <a:buFont typeface="Avenir"/>
              <a:buChar char="●"/>
              <a:defRPr>
                <a:solidFill>
                  <a:srgbClr val="190C18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C18"/>
              </a:buClr>
              <a:buSzPts val="1500"/>
              <a:buFont typeface="Avenir"/>
              <a:buChar char="○"/>
              <a:defRPr>
                <a:solidFill>
                  <a:srgbClr val="190C18"/>
                </a:solidFill>
              </a:defRPr>
            </a:lvl2pPr>
            <a:lvl3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C18"/>
              </a:buClr>
              <a:buSzPts val="1500"/>
              <a:buFont typeface="Avenir"/>
              <a:buChar char="■"/>
              <a:defRPr>
                <a:solidFill>
                  <a:srgbClr val="190C18"/>
                </a:solidFill>
              </a:defRPr>
            </a:lvl3pPr>
            <a:lvl4pPr indent="-3238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C18"/>
              </a:buClr>
              <a:buSzPts val="1500"/>
              <a:buFont typeface="Avenir"/>
              <a:buChar char="●"/>
              <a:defRPr>
                <a:solidFill>
                  <a:srgbClr val="190C18"/>
                </a:solidFill>
              </a:defRPr>
            </a:lvl4pPr>
            <a:lvl5pPr indent="-3238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0C18"/>
              </a:buClr>
              <a:buSzPts val="1500"/>
              <a:buFont typeface="Avenir"/>
              <a:buChar char="○"/>
              <a:defRPr>
                <a:solidFill>
                  <a:srgbClr val="190C18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665884" y="4803234"/>
            <a:ext cx="1842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venir"/>
              <a:buNone/>
              <a:defRPr b="0" i="0" sz="1000" u="none" cap="none" strike="noStrike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533400" y="57150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525" lIns="34525" spcFirstLastPara="1" rIns="34525" wrap="square" tIns="345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61"/>
              </a:buClr>
              <a:buSzPts val="2700"/>
              <a:buFont typeface="Arial"/>
              <a:buNone/>
              <a:defRPr b="1">
                <a:solidFill>
                  <a:srgbClr val="006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533400" y="14859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34525" spcFirstLastPara="1" rIns="34525" wrap="square" tIns="3452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100"/>
              <a:buFont typeface="Arial"/>
              <a:buChar char="●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»"/>
              <a:defRPr b="1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–"/>
              <a:defRPr b="1"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Arial"/>
              <a:buChar char="●"/>
              <a:defRPr b="1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»"/>
              <a:defRPr b="1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231293" y="4749203"/>
            <a:ext cx="2268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525" lIns="34525" spcFirstLastPara="1" rIns="34525" wrap="square" tIns="345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520550" y="1814375"/>
            <a:ext cx="5500500" cy="2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20"/>
          <p:cNvGrpSpPr/>
          <p:nvPr/>
        </p:nvGrpSpPr>
        <p:grpSpPr>
          <a:xfrm>
            <a:off x="-622100" y="213"/>
            <a:ext cx="4737600" cy="5143064"/>
            <a:chOff x="-622100" y="213"/>
            <a:chExt cx="4737600" cy="5143064"/>
          </a:xfrm>
        </p:grpSpPr>
        <p:sp>
          <p:nvSpPr>
            <p:cNvPr id="107" name="Google Shape;107;p20"/>
            <p:cNvSpPr/>
            <p:nvPr/>
          </p:nvSpPr>
          <p:spPr>
            <a:xfrm rot="-5400000">
              <a:off x="-620300" y="407477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 rot="-5400000">
              <a:off x="-617325" y="850877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 flipH="1" rot="10800000">
              <a:off x="1863243" y="289052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 rot="5400000">
              <a:off x="1726019" y="186501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 flipH="1" rot="10800000">
              <a:off x="1490985" y="16575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 rot="5400000">
              <a:off x="1037759" y="247245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 flipH="1" rot="10800000">
              <a:off x="805001" y="22649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 rot="5400000">
              <a:off x="851959" y="185666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 flipH="1" rot="10800000">
              <a:off x="-252166" y="16415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 flipH="1" rot="10800000">
              <a:off x="-431982" y="102572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78A6F1">
                <a:alpha val="2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rot="5400000">
              <a:off x="665501" y="12394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 flipH="1" rot="10800000">
              <a:off x="436451" y="103197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rot="5400000">
              <a:off x="485686" y="62367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 flipH="1" rot="10800000">
              <a:off x="250652" y="41618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rot="5400000">
              <a:off x="-389391" y="6160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 rot="5400000">
              <a:off x="-575190" y="21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256500" y="22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26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48" name="Google Shape;148;p26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rgbClr val="1D7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700" lIns="25700" spcFirstLastPara="1" rIns="25700" wrap="square" tIns="2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25700" spcFirstLastPara="1" rIns="25700" wrap="square" tIns="2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9pPr>
          </a:lstStyle>
          <a:p/>
        </p:txBody>
      </p:sp>
      <p:sp>
        <p:nvSpPr>
          <p:cNvPr id="155" name="Google Shape;155;p27"/>
          <p:cNvSpPr txBox="1"/>
          <p:nvPr>
            <p:ph idx="12" type="sldNum"/>
          </p:nvPr>
        </p:nvSpPr>
        <p:spPr>
          <a:xfrm>
            <a:off x="8839341" y="4807775"/>
            <a:ext cx="2097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1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2150850"/>
            <a:ext cx="4378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i="0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29"/>
          <p:cNvGrpSpPr/>
          <p:nvPr/>
        </p:nvGrpSpPr>
        <p:grpSpPr>
          <a:xfrm>
            <a:off x="4406400" y="213"/>
            <a:ext cx="4737600" cy="5143065"/>
            <a:chOff x="4406400" y="0"/>
            <a:chExt cx="4737600" cy="5143065"/>
          </a:xfrm>
        </p:grpSpPr>
        <p:sp>
          <p:nvSpPr>
            <p:cNvPr id="164" name="Google Shape;164;p2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rgbClr val="FFFFFF">
                <a:alpha val="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rgbClr val="FFFFFF">
                <a:alpha val="2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i="0" sz="42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4" name="Google Shape;184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b="0" i="0" sz="26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256500" y="224150"/>
            <a:ext cx="85206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DM Sans"/>
                <a:ea typeface="DM Sans"/>
                <a:cs typeface="DM Sans"/>
                <a:sym typeface="DM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" name="Google Shape;190;p31"/>
          <p:cNvGrpSpPr/>
          <p:nvPr/>
        </p:nvGrpSpPr>
        <p:grpSpPr>
          <a:xfrm>
            <a:off x="311700" y="768496"/>
            <a:ext cx="2149950" cy="26023"/>
            <a:chOff x="311700" y="768297"/>
            <a:chExt cx="2149950" cy="55203"/>
          </a:xfrm>
        </p:grpSpPr>
        <p:sp>
          <p:nvSpPr>
            <p:cNvPr id="191" name="Google Shape;191;p31"/>
            <p:cNvSpPr/>
            <p:nvPr/>
          </p:nvSpPr>
          <p:spPr>
            <a:xfrm>
              <a:off x="1193925" y="768300"/>
              <a:ext cx="73500" cy="55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311700" y="768298"/>
              <a:ext cx="668100" cy="55200"/>
            </a:xfrm>
            <a:prstGeom prst="rect">
              <a:avLst/>
            </a:prstGeom>
            <a:solidFill>
              <a:srgbClr val="2012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267425" y="768300"/>
              <a:ext cx="294300" cy="55200"/>
            </a:xfrm>
            <a:prstGeom prst="rect">
              <a:avLst/>
            </a:prstGeom>
            <a:solidFill>
              <a:srgbClr val="DA1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1481550" y="768297"/>
              <a:ext cx="980100" cy="55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31"/>
          <p:cNvSpPr/>
          <p:nvPr/>
        </p:nvSpPr>
        <p:spPr>
          <a:xfrm>
            <a:off x="983675" y="768510"/>
            <a:ext cx="204300" cy="261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700" lIns="25700" spcFirstLastPara="1" rIns="25700" wrap="square" tIns="2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b="0" i="0" sz="39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900"/>
              <a:buFont typeface="Avenir"/>
              <a:buNone/>
              <a:defRPr sz="3900"/>
            </a:lvl9pPr>
          </a:lstStyle>
          <a:p/>
        </p:txBody>
      </p:sp>
      <p:sp>
        <p:nvSpPr>
          <p:cNvPr id="198" name="Google Shape;198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25700" spcFirstLastPara="1" rIns="25700" wrap="square" tIns="2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b="0" i="0" sz="21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  <a:defRPr sz="2100"/>
            </a:lvl9pPr>
          </a:lstStyle>
          <a:p/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8839341" y="4807775"/>
            <a:ext cx="2097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venir"/>
              <a:buNone/>
              <a:defRPr b="0" i="0" sz="9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533400" y="57150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525" lIns="34525" spcFirstLastPara="1" rIns="34525" wrap="square" tIns="345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61"/>
              </a:buClr>
              <a:buSzPts val="2700"/>
              <a:buFont typeface="Arial"/>
              <a:buNone/>
              <a:defRPr b="1">
                <a:solidFill>
                  <a:srgbClr val="006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533400" y="14859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34525" spcFirstLastPara="1" rIns="34525" wrap="square" tIns="34525">
            <a:no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100"/>
              <a:buFont typeface="Arial"/>
              <a:buChar char="●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»"/>
              <a:defRPr b="1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–"/>
              <a:defRPr b="1"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Arial"/>
              <a:buChar char="●"/>
              <a:defRPr b="1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»"/>
              <a:defRPr b="1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231293" y="4749203"/>
            <a:ext cx="2268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525" lIns="34525" spcFirstLastPara="1" rIns="34525" wrap="square" tIns="345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latin typeface="DM Sans"/>
                <a:ea typeface="DM Sans"/>
                <a:cs typeface="DM Sans"/>
                <a:sym typeface="DM Sans"/>
              </a:defRPr>
            </a:lvl1pPr>
          </a:lstStyle>
          <a:p/>
        </p:txBody>
      </p:sp>
      <p:sp>
        <p:nvSpPr>
          <p:cNvPr id="206" name="Google Shape;20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520550" y="1814375"/>
            <a:ext cx="5500500" cy="2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b="0" i="0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9" name="Google Shape;20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35"/>
          <p:cNvGrpSpPr/>
          <p:nvPr/>
        </p:nvGrpSpPr>
        <p:grpSpPr>
          <a:xfrm>
            <a:off x="-622100" y="213"/>
            <a:ext cx="4737600" cy="5143064"/>
            <a:chOff x="-622100" y="213"/>
            <a:chExt cx="4737600" cy="5143064"/>
          </a:xfrm>
        </p:grpSpPr>
        <p:sp>
          <p:nvSpPr>
            <p:cNvPr id="211" name="Google Shape;211;p35"/>
            <p:cNvSpPr/>
            <p:nvPr/>
          </p:nvSpPr>
          <p:spPr>
            <a:xfrm rot="-5400000">
              <a:off x="-620300" y="407477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5"/>
            <p:cNvSpPr/>
            <p:nvPr/>
          </p:nvSpPr>
          <p:spPr>
            <a:xfrm rot="-5400000">
              <a:off x="-617325" y="850877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5"/>
            <p:cNvSpPr/>
            <p:nvPr/>
          </p:nvSpPr>
          <p:spPr>
            <a:xfrm flipH="1" rot="10800000">
              <a:off x="1863243" y="289052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5"/>
            <p:cNvSpPr/>
            <p:nvPr/>
          </p:nvSpPr>
          <p:spPr>
            <a:xfrm rot="5400000">
              <a:off x="1726019" y="186501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5"/>
            <p:cNvSpPr/>
            <p:nvPr/>
          </p:nvSpPr>
          <p:spPr>
            <a:xfrm flipH="1" rot="10800000">
              <a:off x="1490985" y="16575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5"/>
            <p:cNvSpPr/>
            <p:nvPr/>
          </p:nvSpPr>
          <p:spPr>
            <a:xfrm rot="5400000">
              <a:off x="1037759" y="247245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5"/>
            <p:cNvSpPr/>
            <p:nvPr/>
          </p:nvSpPr>
          <p:spPr>
            <a:xfrm flipH="1" rot="10800000">
              <a:off x="805001" y="22649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5"/>
            <p:cNvSpPr/>
            <p:nvPr/>
          </p:nvSpPr>
          <p:spPr>
            <a:xfrm rot="5400000">
              <a:off x="851959" y="185666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5"/>
            <p:cNvSpPr/>
            <p:nvPr/>
          </p:nvSpPr>
          <p:spPr>
            <a:xfrm flipH="1" rot="10800000">
              <a:off x="-252166" y="16415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5"/>
            <p:cNvSpPr/>
            <p:nvPr/>
          </p:nvSpPr>
          <p:spPr>
            <a:xfrm flipH="1" rot="10800000">
              <a:off x="-431982" y="102572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78A6F1">
                <a:alpha val="2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5"/>
            <p:cNvSpPr/>
            <p:nvPr/>
          </p:nvSpPr>
          <p:spPr>
            <a:xfrm rot="5400000">
              <a:off x="665501" y="12394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5"/>
            <p:cNvSpPr/>
            <p:nvPr/>
          </p:nvSpPr>
          <p:spPr>
            <a:xfrm flipH="1" rot="10800000">
              <a:off x="436451" y="103197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 rot="5400000">
              <a:off x="485686" y="62367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5"/>
            <p:cNvSpPr/>
            <p:nvPr/>
          </p:nvSpPr>
          <p:spPr>
            <a:xfrm flipH="1" rot="10800000">
              <a:off x="250652" y="41618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5"/>
            <p:cNvSpPr/>
            <p:nvPr/>
          </p:nvSpPr>
          <p:spPr>
            <a:xfrm rot="5400000">
              <a:off x="-389391" y="6160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5"/>
            <p:cNvSpPr/>
            <p:nvPr/>
          </p:nvSpPr>
          <p:spPr>
            <a:xfrm rot="5400000">
              <a:off x="-575190" y="21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256500" y="22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DM Sans"/>
                <a:ea typeface="DM Sans"/>
                <a:cs typeface="DM Sans"/>
                <a:sym typeface="DM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0" name="Google Shape;230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400">
                <a:latin typeface="DM Sans"/>
                <a:ea typeface="DM Sans"/>
                <a:cs typeface="DM Sans"/>
                <a:sym typeface="DM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b="0" i="0" sz="12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i="0" sz="4800">
                <a:latin typeface="DM Sans"/>
                <a:ea typeface="DM Sans"/>
                <a:cs typeface="DM Sans"/>
                <a:sym typeface="DM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 i="0" sz="42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2" name="Google Shape;242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1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3" name="Google Shape;243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0" i="0" sz="120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1" name="Google Shape;251;p4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252" name="Google Shape;252;p41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1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rgbClr val="1D7A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1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6500" y="22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b="0" i="0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256500" y="22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b="0" i="0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 b="0" i="0" sz="14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9" name="Google Shape;15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Grey, Poster / Black &amp; white at Desenio AB (8450)" id="262" name="Google Shape;2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474" y="458225"/>
            <a:ext cx="720090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44"/>
          <p:cNvCxnSpPr/>
          <p:nvPr/>
        </p:nvCxnSpPr>
        <p:spPr>
          <a:xfrm>
            <a:off x="1143000" y="0"/>
            <a:ext cx="685800" cy="0"/>
          </a:xfrm>
          <a:prstGeom prst="straightConnector1">
            <a:avLst/>
          </a:prstGeom>
          <a:noFill/>
          <a:ln cap="flat" cmpd="sng" w="9525">
            <a:solidFill>
              <a:srgbClr val="FB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44"/>
          <p:cNvSpPr txBox="1"/>
          <p:nvPr>
            <p:ph type="title"/>
          </p:nvPr>
        </p:nvSpPr>
        <p:spPr>
          <a:xfrm>
            <a:off x="481175" y="375"/>
            <a:ext cx="78735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525" lIns="34525" spcFirstLastPara="1" rIns="34525" wrap="square" tIns="34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</a:pPr>
            <a:r>
              <a:rPr lang="en">
                <a:solidFill>
                  <a:srgbClr val="002060"/>
                </a:solidFill>
              </a:rPr>
              <a:t>Where were you born? (in one word)</a:t>
            </a:r>
            <a:endParaRPr b="0">
              <a:solidFill>
                <a:srgbClr val="00206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5" name="Google Shape;265;p44"/>
          <p:cNvSpPr/>
          <p:nvPr/>
        </p:nvSpPr>
        <p:spPr>
          <a:xfrm>
            <a:off x="0" y="0"/>
            <a:ext cx="9183900" cy="486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250" y="2732125"/>
            <a:ext cx="2165074" cy="216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3"/>
          <p:cNvPicPr preferRelativeResize="0"/>
          <p:nvPr/>
        </p:nvPicPr>
        <p:blipFill rotWithShape="1">
          <a:blip r:embed="rId3">
            <a:alphaModFix/>
          </a:blip>
          <a:srcRect b="0" l="0" r="0" t="1391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/>
          <p:nvPr>
            <p:ph type="title"/>
          </p:nvPr>
        </p:nvSpPr>
        <p:spPr>
          <a:xfrm>
            <a:off x="285750" y="273850"/>
            <a:ext cx="6553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b="1" lang="en" sz="2700">
                <a:solidFill>
                  <a:srgbClr val="491347"/>
                </a:solidFill>
              </a:rPr>
              <a:t>It’s good to be back!</a:t>
            </a:r>
            <a:endParaRPr b="1" sz="2700"/>
          </a:p>
        </p:txBody>
      </p:sp>
      <p:sp>
        <p:nvSpPr>
          <p:cNvPr id="361" name="Google Shape;361;p53"/>
          <p:cNvSpPr/>
          <p:nvPr/>
        </p:nvSpPr>
        <p:spPr>
          <a:xfrm>
            <a:off x="0" y="0"/>
            <a:ext cx="9183900" cy="486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3"/>
          <p:cNvSpPr txBox="1"/>
          <p:nvPr/>
        </p:nvSpPr>
        <p:spPr>
          <a:xfrm>
            <a:off x="5772325" y="1114900"/>
            <a:ext cx="25755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Summarize your summer experience in one word</a:t>
            </a:r>
            <a:endParaRPr b="1" sz="4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Qr code&#10;&#10;Description automatically generated" id="363" name="Google Shape;36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9105" y="1399204"/>
            <a:ext cx="1307296" cy="1307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100" y="201000"/>
            <a:ext cx="4525500" cy="45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5"/>
          <p:cNvSpPr txBox="1"/>
          <p:nvPr>
            <p:ph type="title"/>
          </p:nvPr>
        </p:nvSpPr>
        <p:spPr>
          <a:xfrm>
            <a:off x="457575" y="2736750"/>
            <a:ext cx="37581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b="1" lang="en" sz="2700">
                <a:solidFill>
                  <a:srgbClr val="491347"/>
                </a:solidFill>
              </a:rPr>
              <a:t>What are you hoping to learn in this course (in one word)?</a:t>
            </a:r>
            <a:endParaRPr b="1" sz="2700"/>
          </a:p>
        </p:txBody>
      </p:sp>
      <p:sp>
        <p:nvSpPr>
          <p:cNvPr id="273" name="Google Shape;273;p45"/>
          <p:cNvSpPr/>
          <p:nvPr/>
        </p:nvSpPr>
        <p:spPr>
          <a:xfrm>
            <a:off x="0" y="0"/>
            <a:ext cx="9183900" cy="486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r code&#10;&#10;Description automatically generated" id="274" name="Google Shape;27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50" y="361125"/>
            <a:ext cx="2210625" cy="22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6"/>
          <p:cNvPicPr preferRelativeResize="0"/>
          <p:nvPr/>
        </p:nvPicPr>
        <p:blipFill rotWithShape="1">
          <a:blip r:embed="rId3">
            <a:alphaModFix/>
          </a:blip>
          <a:srcRect b="16789" l="0" r="0" t="21279"/>
          <a:stretch/>
        </p:blipFill>
        <p:spPr>
          <a:xfrm>
            <a:off x="7299567" y="197650"/>
            <a:ext cx="1711608" cy="14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/>
          <p:nvPr/>
        </p:nvSpPr>
        <p:spPr>
          <a:xfrm>
            <a:off x="440390" y="1783534"/>
            <a:ext cx="1383300" cy="2729100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6"/>
          <p:cNvSpPr/>
          <p:nvPr/>
        </p:nvSpPr>
        <p:spPr>
          <a:xfrm>
            <a:off x="2145052" y="1783534"/>
            <a:ext cx="1383300" cy="2729100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6"/>
          <p:cNvSpPr/>
          <p:nvPr/>
        </p:nvSpPr>
        <p:spPr>
          <a:xfrm>
            <a:off x="3880299" y="1783534"/>
            <a:ext cx="1383300" cy="2729100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6"/>
          <p:cNvSpPr/>
          <p:nvPr/>
        </p:nvSpPr>
        <p:spPr>
          <a:xfrm>
            <a:off x="5679438" y="1783534"/>
            <a:ext cx="1383300" cy="2729100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6"/>
          <p:cNvSpPr/>
          <p:nvPr/>
        </p:nvSpPr>
        <p:spPr>
          <a:xfrm>
            <a:off x="7453072" y="1783534"/>
            <a:ext cx="1383300" cy="2729100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6"/>
          <p:cNvSpPr txBox="1"/>
          <p:nvPr>
            <p:ph type="title"/>
          </p:nvPr>
        </p:nvSpPr>
        <p:spPr>
          <a:xfrm>
            <a:off x="285750" y="273850"/>
            <a:ext cx="65421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b="1" lang="en" sz="2400">
                <a:solidFill>
                  <a:srgbClr val="491347"/>
                </a:solidFill>
              </a:rPr>
              <a:t>Warm-up</a:t>
            </a:r>
            <a:endParaRPr b="1" sz="2400"/>
          </a:p>
        </p:txBody>
      </p:sp>
      <p:sp>
        <p:nvSpPr>
          <p:cNvPr id="286" name="Google Shape;286;p46"/>
          <p:cNvSpPr/>
          <p:nvPr/>
        </p:nvSpPr>
        <p:spPr>
          <a:xfrm>
            <a:off x="0" y="0"/>
            <a:ext cx="9183900" cy="486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6"/>
          <p:cNvSpPr txBox="1"/>
          <p:nvPr/>
        </p:nvSpPr>
        <p:spPr>
          <a:xfrm>
            <a:off x="178350" y="989075"/>
            <a:ext cx="87105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lang="en" sz="2900">
                <a:solidFill>
                  <a:srgbClr val="491347"/>
                </a:solidFill>
                <a:latin typeface="DM Sans"/>
                <a:ea typeface="DM Sans"/>
                <a:cs typeface="DM Sans"/>
                <a:sym typeface="DM Sans"/>
              </a:rPr>
              <a:t>How do you learn best?</a:t>
            </a:r>
            <a:endParaRPr i="0" sz="2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Qr code&#10;&#10;Description automatically generated" id="288" name="Google Shape;28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930" y="2030880"/>
            <a:ext cx="917660" cy="91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289" name="Google Shape;28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3168" y="2042030"/>
            <a:ext cx="917660" cy="91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290" name="Google Shape;29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0793" y="2042030"/>
            <a:ext cx="917660" cy="91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291" name="Google Shape;29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6093" y="1996593"/>
            <a:ext cx="917660" cy="91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292" name="Google Shape;29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5893" y="1996593"/>
            <a:ext cx="917660" cy="91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6"/>
          <p:cNvSpPr txBox="1"/>
          <p:nvPr/>
        </p:nvSpPr>
        <p:spPr>
          <a:xfrm>
            <a:off x="440400" y="3433950"/>
            <a:ext cx="13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lang="en" sz="1900">
                <a:solidFill>
                  <a:srgbClr val="491347"/>
                </a:solidFill>
                <a:latin typeface="DM Sans"/>
                <a:ea typeface="DM Sans"/>
                <a:cs typeface="DM Sans"/>
                <a:sym typeface="DM Sans"/>
              </a:rPr>
              <a:t>Alone, in a quiet spot</a:t>
            </a:r>
            <a:endParaRPr i="0" sz="1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2160350" y="3483250"/>
            <a:ext cx="13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lang="en" sz="1800">
                <a:solidFill>
                  <a:srgbClr val="491347"/>
                </a:solidFill>
                <a:latin typeface="DM Sans"/>
                <a:ea typeface="DM Sans"/>
                <a:cs typeface="DM Sans"/>
                <a:sym typeface="DM Sans"/>
              </a:rPr>
              <a:t>With background noise like chatter or music</a:t>
            </a:r>
            <a:endParaRPr i="0" sz="1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46"/>
          <p:cNvSpPr txBox="1"/>
          <p:nvPr/>
        </p:nvSpPr>
        <p:spPr>
          <a:xfrm>
            <a:off x="3912250" y="3433950"/>
            <a:ext cx="13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lang="en" sz="1900">
                <a:solidFill>
                  <a:srgbClr val="491347"/>
                </a:solidFill>
                <a:latin typeface="DM Sans"/>
                <a:ea typeface="DM Sans"/>
                <a:cs typeface="DM Sans"/>
                <a:sym typeface="DM Sans"/>
              </a:rPr>
              <a:t>With others, discussing content</a:t>
            </a:r>
            <a:endParaRPr i="0" sz="1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6" name="Google Shape;296;p46"/>
          <p:cNvSpPr txBox="1"/>
          <p:nvPr/>
        </p:nvSpPr>
        <p:spPr>
          <a:xfrm>
            <a:off x="5682663" y="3433950"/>
            <a:ext cx="13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lang="en" sz="1900">
                <a:solidFill>
                  <a:srgbClr val="491347"/>
                </a:solidFill>
                <a:latin typeface="DM Sans"/>
                <a:ea typeface="DM Sans"/>
                <a:cs typeface="DM Sans"/>
                <a:sym typeface="DM Sans"/>
              </a:rPr>
              <a:t>In a lecture</a:t>
            </a:r>
            <a:endParaRPr i="0" sz="1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7453088" y="3433950"/>
            <a:ext cx="13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1900"/>
              <a:buFont typeface="Avenir"/>
              <a:buNone/>
            </a:pPr>
            <a:r>
              <a:rPr lang="en" sz="1900">
                <a:solidFill>
                  <a:srgbClr val="491347"/>
                </a:solidFill>
                <a:latin typeface="DM Sans"/>
                <a:ea typeface="DM Sans"/>
                <a:cs typeface="DM Sans"/>
                <a:sym typeface="DM Sans"/>
              </a:rPr>
              <a:t>When teaching others</a:t>
            </a:r>
            <a:endParaRPr i="0" sz="1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B158B"/>
              </a:gs>
              <a:gs pos="46000">
                <a:srgbClr val="1E003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7"/>
          <p:cNvSpPr/>
          <p:nvPr/>
        </p:nvSpPr>
        <p:spPr>
          <a:xfrm>
            <a:off x="1042800" y="1606225"/>
            <a:ext cx="39747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 with your table: </a:t>
            </a:r>
            <a:br>
              <a:rPr lang="en"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did you choose those answers and what is your biggest challenge in learning?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400" y="0"/>
            <a:ext cx="3403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7"/>
          <p:cNvSpPr/>
          <p:nvPr/>
        </p:nvSpPr>
        <p:spPr>
          <a:xfrm rot="-1212817">
            <a:off x="318562" y="209288"/>
            <a:ext cx="981127" cy="939835"/>
          </a:xfrm>
          <a:prstGeom prst="ellipse">
            <a:avLst/>
          </a:prstGeom>
          <a:solidFill>
            <a:srgbClr val="FFAB40">
              <a:alpha val="730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en" sz="1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minute share</a:t>
            </a:r>
            <a:endParaRPr b="1"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8"/>
          <p:cNvSpPr txBox="1"/>
          <p:nvPr>
            <p:ph type="ctrTitle"/>
          </p:nvPr>
        </p:nvSpPr>
        <p:spPr>
          <a:xfrm>
            <a:off x="125" y="-666925"/>
            <a:ext cx="9144000" cy="25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Welcome!</a:t>
            </a:r>
            <a:br>
              <a:rPr b="1"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[Insert the name of your course]</a:t>
            </a:r>
            <a:br>
              <a:rPr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[Insert instructor name]</a:t>
            </a:r>
            <a:endParaRPr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27525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B158B"/>
              </a:gs>
              <a:gs pos="46000">
                <a:srgbClr val="1E003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9"/>
          <p:cNvSpPr/>
          <p:nvPr/>
        </p:nvSpPr>
        <p:spPr>
          <a:xfrm>
            <a:off x="201051" y="436539"/>
            <a:ext cx="6224400" cy="816300"/>
          </a:xfrm>
          <a:prstGeom prst="roundRect">
            <a:avLst>
              <a:gd fmla="val 50000" name="adj"/>
            </a:avLst>
          </a:prstGeom>
          <a:solidFill>
            <a:srgbClr val="0070C0">
              <a:alpha val="50590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20700" rotWithShape="0" algn="t" dir="5400000" dist="3302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E003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4572048" y="436539"/>
            <a:ext cx="4219200" cy="816300"/>
          </a:xfrm>
          <a:prstGeom prst="roundRect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20700" rotWithShape="0" algn="t" dir="5400000" dist="3302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1E003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619726" y="602379"/>
            <a:ext cx="314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 are heard by everyone only when you are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9"/>
          <p:cNvSpPr/>
          <p:nvPr/>
        </p:nvSpPr>
        <p:spPr>
          <a:xfrm>
            <a:off x="2223952" y="1660905"/>
            <a:ext cx="500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Conversations within the table remain private.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/>
          <p:nvPr/>
        </p:nvSpPr>
        <p:spPr>
          <a:xfrm>
            <a:off x="5460141" y="602379"/>
            <a:ext cx="253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E0035"/>
                </a:solidFill>
                <a:latin typeface="DM Sans"/>
                <a:ea typeface="DM Sans"/>
                <a:cs typeface="DM Sans"/>
                <a:sym typeface="DM Sans"/>
              </a:rPr>
              <a:t>Raise hands to move up to the podium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810" y="649490"/>
            <a:ext cx="3619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810" y="2899840"/>
            <a:ext cx="7238733" cy="2243662"/>
          </a:xfrm>
          <a:prstGeom prst="rect">
            <a:avLst/>
          </a:prstGeom>
          <a:noFill/>
          <a:ln>
            <a:noFill/>
          </a:ln>
          <a:effectLst>
            <a:outerShdw blurRad="292100" rotWithShape="0" dir="16200000" dist="38100">
              <a:srgbClr val="31EAFE">
                <a:alpha val="18040"/>
              </a:srgbClr>
            </a:outerShdw>
          </a:effectLst>
        </p:spPr>
      </p:pic>
      <p:cxnSp>
        <p:nvCxnSpPr>
          <p:cNvPr id="327" name="Google Shape;327;p49"/>
          <p:cNvCxnSpPr/>
          <p:nvPr/>
        </p:nvCxnSpPr>
        <p:spPr>
          <a:xfrm rot="-5400000">
            <a:off x="652750" y="228300"/>
            <a:ext cx="411900" cy="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8" name="Google Shape;328;p49"/>
          <p:cNvCxnSpPr/>
          <p:nvPr/>
        </p:nvCxnSpPr>
        <p:spPr>
          <a:xfrm flipH="1" rot="10800000">
            <a:off x="8712984" y="434682"/>
            <a:ext cx="431100" cy="159300"/>
          </a:xfrm>
          <a:prstGeom prst="curvedConnector3">
            <a:avLst>
              <a:gd fmla="val 4999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B158B"/>
              </a:gs>
              <a:gs pos="46000">
                <a:srgbClr val="1E003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0"/>
          <p:cNvSpPr/>
          <p:nvPr/>
        </p:nvSpPr>
        <p:spPr>
          <a:xfrm>
            <a:off x="1042801" y="3184900"/>
            <a:ext cx="3529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If you’ve heard of Engageli before today.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50"/>
          <p:cNvPicPr preferRelativeResize="0"/>
          <p:nvPr/>
        </p:nvPicPr>
        <p:blipFill rotWithShape="1">
          <a:blip r:embed="rId3">
            <a:alphaModFix/>
          </a:blip>
          <a:srcRect b="36297" l="0" r="44530" t="0"/>
          <a:stretch/>
        </p:blipFill>
        <p:spPr>
          <a:xfrm>
            <a:off x="582250" y="136900"/>
            <a:ext cx="4749150" cy="32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0"/>
          <p:cNvPicPr preferRelativeResize="0"/>
          <p:nvPr/>
        </p:nvPicPr>
        <p:blipFill rotWithShape="1">
          <a:blip r:embed="rId3">
            <a:alphaModFix/>
          </a:blip>
          <a:srcRect b="36297" l="54394" r="0" t="0"/>
          <a:stretch/>
        </p:blipFill>
        <p:spPr>
          <a:xfrm>
            <a:off x="5391776" y="842925"/>
            <a:ext cx="3904626" cy="32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B158B"/>
              </a:gs>
              <a:gs pos="46000">
                <a:srgbClr val="1E003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1"/>
          <p:cNvSpPr/>
          <p:nvPr/>
        </p:nvSpPr>
        <p:spPr>
          <a:xfrm>
            <a:off x="1042800" y="1491675"/>
            <a:ext cx="39747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excited are you to start this semester?</a:t>
            </a: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Choose the emoji that most reflects your honest sentiment.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375" y="240550"/>
            <a:ext cx="1044625" cy="48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B158B"/>
              </a:gs>
              <a:gs pos="46000">
                <a:srgbClr val="1E003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2"/>
          <p:cNvSpPr/>
          <p:nvPr/>
        </p:nvSpPr>
        <p:spPr>
          <a:xfrm>
            <a:off x="5781225" y="734775"/>
            <a:ext cx="27759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your notebook to take a screenshot</a:t>
            </a:r>
            <a:endParaRPr b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•"/>
            </a:pPr>
            <a:r>
              <a:rPr b="0" i="0" lang="en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Take a screenshot</a:t>
            </a:r>
            <a:endParaRPr b="0" i="0" sz="1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•"/>
            </a:pPr>
            <a:r>
              <a:rPr b="0" i="0" lang="en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Annotate - draw the lines</a:t>
            </a:r>
            <a:endParaRPr b="0" i="0" sz="1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Char char="•"/>
            </a:pPr>
            <a:r>
              <a:rPr b="0" i="0" lang="en" sz="1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Save your annotation</a:t>
            </a:r>
            <a:endParaRPr b="0" i="0" sz="1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3" name="Google Shape;353;p52"/>
          <p:cNvSpPr/>
          <p:nvPr/>
        </p:nvSpPr>
        <p:spPr>
          <a:xfrm>
            <a:off x="188259" y="201706"/>
            <a:ext cx="5284800" cy="4740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60" y="238553"/>
            <a:ext cx="3834239" cy="466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