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5143500" cx="9144000"/>
  <p:notesSz cx="6858000" cy="9144000"/>
  <p:embeddedFontLst>
    <p:embeddedFont>
      <p:font typeface="Ubuntu Light"/>
      <p:regular r:id="rId44"/>
      <p:bold r:id="rId45"/>
      <p:italic r:id="rId46"/>
      <p:boldItalic r:id="rId47"/>
    </p:embeddedFont>
    <p:embeddedFont>
      <p:font typeface="Helvetica Neue"/>
      <p:regular r:id="rId48"/>
      <p:bold r:id="rId49"/>
      <p:italic r:id="rId50"/>
      <p:boldItalic r:id="rId51"/>
    </p:embeddedFont>
    <p:embeddedFont>
      <p:font typeface="DM Sans"/>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font" Target="fonts/UbuntuLight-regular.fntdata"/><Relationship Id="rId43" Type="http://schemas.openxmlformats.org/officeDocument/2006/relationships/slide" Target="slides/slide37.xml"/><Relationship Id="rId46" Type="http://schemas.openxmlformats.org/officeDocument/2006/relationships/font" Target="fonts/UbuntuLight-italic.fntdata"/><Relationship Id="rId45" Type="http://schemas.openxmlformats.org/officeDocument/2006/relationships/font" Target="fonts/UbuntuLight-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HelveticaNeue-regular.fntdata"/><Relationship Id="rId47" Type="http://schemas.openxmlformats.org/officeDocument/2006/relationships/font" Target="fonts/UbuntuLight-boldItalic.fntdata"/><Relationship Id="rId49" Type="http://schemas.openxmlformats.org/officeDocument/2006/relationships/font" Target="fonts/HelveticaNeue-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HelveticaNeue-boldItalic.fntdata"/><Relationship Id="rId50" Type="http://schemas.openxmlformats.org/officeDocument/2006/relationships/font" Target="fonts/HelveticaNeue-italic.fntdata"/><Relationship Id="rId53" Type="http://schemas.openxmlformats.org/officeDocument/2006/relationships/font" Target="fonts/DMSans-bold.fntdata"/><Relationship Id="rId52" Type="http://schemas.openxmlformats.org/officeDocument/2006/relationships/font" Target="fonts/DMSans-regular.fntdata"/><Relationship Id="rId11" Type="http://schemas.openxmlformats.org/officeDocument/2006/relationships/slide" Target="slides/slide5.xml"/><Relationship Id="rId55" Type="http://schemas.openxmlformats.org/officeDocument/2006/relationships/font" Target="fonts/DMSans-boldItalic.fntdata"/><Relationship Id="rId10" Type="http://schemas.openxmlformats.org/officeDocument/2006/relationships/slide" Target="slides/slide4.xml"/><Relationship Id="rId54" Type="http://schemas.openxmlformats.org/officeDocument/2006/relationships/font" Target="fonts/DMSans-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39f51713e7_0_2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g139f51713e7_0_2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
                <a:latin typeface="DM Sans"/>
                <a:ea typeface="DM Sans"/>
                <a:cs typeface="DM Sans"/>
                <a:sym typeface="DM Sans"/>
              </a:rPr>
              <a:t>OUTLINE</a:t>
            </a:r>
            <a:endParaRPr>
              <a:latin typeface="DM Sans"/>
              <a:ea typeface="DM Sans"/>
              <a:cs typeface="DM Sans"/>
              <a:sym typeface="DM Sans"/>
            </a:endParaRPr>
          </a:p>
          <a:p>
            <a:pPr indent="0" lvl="0" marL="0" rtl="0" algn="l">
              <a:lnSpc>
                <a:spcPct val="100000"/>
              </a:lnSpc>
              <a:spcBef>
                <a:spcPts val="0"/>
              </a:spcBef>
              <a:spcAft>
                <a:spcPts val="0"/>
              </a:spcAft>
              <a:buSzPts val="1100"/>
              <a:buNone/>
            </a:pPr>
            <a:r>
              <a:rPr lang="en" sz="900">
                <a:solidFill>
                  <a:srgbClr val="1D2228"/>
                </a:solidFill>
                <a:latin typeface="Helvetica Neue"/>
                <a:ea typeface="Helvetica Neue"/>
                <a:cs typeface="Helvetica Neue"/>
                <a:sym typeface="Helvetica Neue"/>
              </a:rPr>
              <a:t>Intro slide — heavy on l&amp;t background, early looks, dev k-12, this change</a:t>
            </a:r>
            <a:endParaRPr sz="1400">
              <a:solidFill>
                <a:schemeClr val="dk1"/>
              </a:solidFill>
            </a:endParaRPr>
          </a:p>
          <a:p>
            <a:pPr indent="0" lvl="0" marL="0" rtl="0" algn="l">
              <a:lnSpc>
                <a:spcPct val="100000"/>
              </a:lnSpc>
              <a:spcBef>
                <a:spcPts val="0"/>
              </a:spcBef>
              <a:spcAft>
                <a:spcPts val="0"/>
              </a:spcAft>
              <a:buSzPts val="1100"/>
              <a:buNone/>
            </a:pPr>
            <a:r>
              <a:rPr lang="en" sz="900">
                <a:solidFill>
                  <a:srgbClr val="1D2228"/>
                </a:solidFill>
                <a:latin typeface="Helvetica Neue"/>
                <a:ea typeface="Helvetica Neue"/>
                <a:cs typeface="Helvetica Neue"/>
                <a:sym typeface="Helvetica Neue"/>
              </a:rPr>
              <a:t>Evolution of edu slide … tmw too late, digital transformation</a:t>
            </a:r>
            <a:endParaRPr sz="1400">
              <a:solidFill>
                <a:schemeClr val="dk1"/>
              </a:solidFill>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Moved quickly to online</a:t>
            </a:r>
            <a:endParaRPr sz="1400">
              <a:solidFill>
                <a:schemeClr val="dk1"/>
              </a:solidFill>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Time to be thoughtful</a:t>
            </a:r>
            <a:endParaRPr sz="1400">
              <a:solidFill>
                <a:schemeClr val="dk1"/>
              </a:solidFill>
            </a:endParaRPr>
          </a:p>
          <a:p>
            <a:pPr indent="0" lvl="0" marL="0" rtl="0" algn="l">
              <a:lnSpc>
                <a:spcPct val="100000"/>
              </a:lnSpc>
              <a:spcBef>
                <a:spcPts val="0"/>
              </a:spcBef>
              <a:spcAft>
                <a:spcPts val="0"/>
              </a:spcAft>
              <a:buSzPts val="1100"/>
              <a:buNone/>
            </a:pPr>
            <a:r>
              <a:rPr lang="en" sz="900">
                <a:solidFill>
                  <a:srgbClr val="1D2228"/>
                </a:solidFill>
                <a:latin typeface="Helvetica Neue"/>
                <a:ea typeface="Helvetica Neue"/>
                <a:cs typeface="Helvetica Neue"/>
                <a:sym typeface="Helvetica Neue"/>
              </a:rPr>
              <a:t>Challenges</a:t>
            </a:r>
            <a:endParaRPr sz="1400">
              <a:solidFill>
                <a:schemeClr val="dk1"/>
              </a:solidFill>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for instructors</a:t>
            </a:r>
            <a:endParaRPr sz="1400">
              <a:solidFill>
                <a:schemeClr val="dk1"/>
              </a:solidFill>
            </a:endParaRPr>
          </a:p>
          <a:p>
            <a:pPr indent="-228600" lvl="2" marL="114300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Xxx</a:t>
            </a:r>
            <a:endParaRPr sz="900">
              <a:solidFill>
                <a:srgbClr val="1D2228"/>
              </a:solidFill>
              <a:latin typeface="Helvetica Neue"/>
              <a:ea typeface="Helvetica Neue"/>
              <a:cs typeface="Helvetica Neue"/>
              <a:sym typeface="Helvetica Neue"/>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For learners</a:t>
            </a:r>
            <a:endParaRPr sz="1400">
              <a:solidFill>
                <a:schemeClr val="dk1"/>
              </a:solidFill>
            </a:endParaRPr>
          </a:p>
          <a:p>
            <a:pPr indent="-228600" lvl="2" marL="114300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Xxx</a:t>
            </a:r>
            <a:endParaRPr sz="900">
              <a:solidFill>
                <a:srgbClr val="1D2228"/>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100"/>
              <a:buNone/>
            </a:pPr>
            <a:r>
              <a:rPr lang="en" sz="900">
                <a:solidFill>
                  <a:srgbClr val="1D2228"/>
                </a:solidFill>
                <a:latin typeface="Helvetica Neue"/>
                <a:ea typeface="Helvetica Neue"/>
                <a:cs typeface="Helvetica Neue"/>
                <a:sym typeface="Helvetica Neue"/>
              </a:rPr>
              <a:t>Strategies</a:t>
            </a:r>
            <a:endParaRPr sz="1400">
              <a:solidFill>
                <a:schemeClr val="dk1"/>
              </a:solidFill>
            </a:endParaRPr>
          </a:p>
          <a:p>
            <a:pPr indent="-285750" lvl="1" marL="74295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Keep learning in small groups to foster peer-to-peer learning and community</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i="1" lang="en" sz="900">
                <a:solidFill>
                  <a:srgbClr val="1D2228"/>
                </a:solidFill>
                <a:latin typeface="Helvetica Neue"/>
                <a:ea typeface="Helvetica Neue"/>
                <a:cs typeface="Helvetica Neue"/>
                <a:sym typeface="Helvetica Neue"/>
              </a:rPr>
              <a:t>Image: table</a:t>
            </a:r>
            <a:br>
              <a:rPr lang="en" sz="900">
                <a:solidFill>
                  <a:srgbClr val="1D2228"/>
                </a:solidFill>
                <a:latin typeface="Helvetica Neue"/>
                <a:ea typeface="Helvetica Neue"/>
                <a:cs typeface="Helvetica Neue"/>
                <a:sym typeface="Helvetica Neue"/>
              </a:rPr>
            </a:br>
            <a:endParaRPr sz="900">
              <a:solidFill>
                <a:srgbClr val="1D2228"/>
              </a:solidFill>
              <a:latin typeface="Helvetica Neue"/>
              <a:ea typeface="Helvetica Neue"/>
              <a:cs typeface="Helvetica Neue"/>
              <a:sym typeface="Helvetica Neue"/>
            </a:endParaRPr>
          </a:p>
          <a:p>
            <a:pPr indent="-285750" lvl="1" marL="74295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Use frequent formative assessments to evaluate understanding and foster learning  (circle back then small group convo)</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i="1" lang="en" sz="900">
                <a:solidFill>
                  <a:srgbClr val="1D2228"/>
                </a:solidFill>
                <a:latin typeface="Helvetica Neue"/>
                <a:ea typeface="Helvetica Neue"/>
                <a:cs typeface="Helvetica Neue"/>
                <a:sym typeface="Helvetica Neue"/>
              </a:rPr>
              <a:t>Image: poll w/results</a:t>
            </a:r>
            <a:br>
              <a:rPr lang="en" sz="900">
                <a:solidFill>
                  <a:srgbClr val="1D2228"/>
                </a:solidFill>
                <a:latin typeface="Helvetica Neue"/>
                <a:ea typeface="Helvetica Neue"/>
                <a:cs typeface="Helvetica Neue"/>
                <a:sym typeface="Helvetica Neue"/>
              </a:rPr>
            </a:br>
            <a:endParaRPr sz="900">
              <a:solidFill>
                <a:srgbClr val="1D2228"/>
              </a:solidFill>
              <a:latin typeface="Helvetica Neue"/>
              <a:ea typeface="Helvetica Neue"/>
              <a:cs typeface="Helvetica Neue"/>
              <a:sym typeface="Helvetica Neue"/>
            </a:endParaRPr>
          </a:p>
          <a:p>
            <a:pPr indent="-285750" lvl="1" marL="74295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Use real-time feedback to adjust teaching approach  </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i="1" lang="en" sz="900">
                <a:solidFill>
                  <a:srgbClr val="1D2228"/>
                </a:solidFill>
                <a:latin typeface="Helvetica Neue"/>
                <a:ea typeface="Helvetica Neue"/>
                <a:cs typeface="Helvetica Neue"/>
                <a:sym typeface="Helvetica Neue"/>
              </a:rPr>
              <a:t>Image: data</a:t>
            </a:r>
            <a:br>
              <a:rPr lang="en" sz="900">
                <a:solidFill>
                  <a:srgbClr val="1D2228"/>
                </a:solidFill>
                <a:latin typeface="Helvetica Neue"/>
                <a:ea typeface="Helvetica Neue"/>
                <a:cs typeface="Helvetica Neue"/>
                <a:sym typeface="Helvetica Neue"/>
              </a:rPr>
            </a:br>
            <a:endParaRPr sz="900">
              <a:solidFill>
                <a:srgbClr val="1D2228"/>
              </a:solidFill>
              <a:latin typeface="Helvetica Neue"/>
              <a:ea typeface="Helvetica Neue"/>
              <a:cs typeface="Helvetica Neue"/>
              <a:sym typeface="Helvetica Neue"/>
            </a:endParaRPr>
          </a:p>
          <a:p>
            <a:pPr indent="-285750" lvl="1" marL="74295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Give students flexibility -</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in when and how they communicate with you, and each other // </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Access class when it works for them (e.g., hybrid) // participation</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i="1" lang="en" sz="900">
                <a:solidFill>
                  <a:srgbClr val="1D2228"/>
                </a:solidFill>
                <a:latin typeface="Helvetica Neue"/>
                <a:ea typeface="Helvetica Neue"/>
                <a:cs typeface="Helvetica Neue"/>
                <a:sym typeface="Helvetica Neue"/>
              </a:rPr>
              <a:t>Multi-modal diagram</a:t>
            </a:r>
            <a:br>
              <a:rPr lang="en" sz="900">
                <a:solidFill>
                  <a:srgbClr val="1D2228"/>
                </a:solidFill>
                <a:latin typeface="Helvetica Neue"/>
                <a:ea typeface="Helvetica Neue"/>
                <a:cs typeface="Helvetica Neue"/>
                <a:sym typeface="Helvetica Neue"/>
              </a:rPr>
            </a:br>
            <a:endParaRPr sz="900">
              <a:solidFill>
                <a:srgbClr val="1D2228"/>
              </a:solidFill>
              <a:latin typeface="Helvetica Neue"/>
              <a:ea typeface="Helvetica Neue"/>
              <a:cs typeface="Helvetica Neue"/>
              <a:sym typeface="Helvetica Neue"/>
            </a:endParaRPr>
          </a:p>
          <a:p>
            <a:pPr indent="-285750" lvl="1" marL="74295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Use data to assess participation and engagement</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i="1" lang="en" sz="900">
                <a:solidFill>
                  <a:srgbClr val="1D2228"/>
                </a:solidFill>
                <a:latin typeface="Helvetica Neue"/>
                <a:ea typeface="Helvetica Neue"/>
                <a:cs typeface="Helvetica Neue"/>
                <a:sym typeface="Helvetica Neue"/>
              </a:rPr>
              <a:t>larger scale iteration image?</a:t>
            </a:r>
            <a:br>
              <a:rPr lang="en" sz="900">
                <a:solidFill>
                  <a:srgbClr val="1D2228"/>
                </a:solidFill>
                <a:latin typeface="Helvetica Neue"/>
                <a:ea typeface="Helvetica Neue"/>
                <a:cs typeface="Helvetica Neue"/>
                <a:sym typeface="Helvetica Neue"/>
              </a:rPr>
            </a:br>
            <a:endParaRPr sz="900">
              <a:solidFill>
                <a:srgbClr val="1D2228"/>
              </a:solidFill>
              <a:latin typeface="Helvetica Neue"/>
              <a:ea typeface="Helvetica Neue"/>
              <a:cs typeface="Helvetica Neue"/>
              <a:sym typeface="Helvetica Neue"/>
            </a:endParaRPr>
          </a:p>
          <a:p>
            <a:pPr indent="-285750" lvl="1" marL="74295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Support all students equally, regardless of circumstance  </a:t>
            </a:r>
            <a:endParaRPr sz="1400">
              <a:solidFill>
                <a:schemeClr val="dk1"/>
              </a:solidFill>
            </a:endParaRPr>
          </a:p>
          <a:p>
            <a:pPr indent="0" lvl="0" marL="0" rtl="0" algn="l">
              <a:lnSpc>
                <a:spcPct val="100000"/>
              </a:lnSpc>
              <a:spcBef>
                <a:spcPts val="0"/>
              </a:spcBef>
              <a:spcAft>
                <a:spcPts val="0"/>
              </a:spcAft>
              <a:buSzPts val="1100"/>
              <a:buNone/>
            </a:pPr>
            <a:r>
              <a:rPr lang="en" sz="900">
                <a:solidFill>
                  <a:srgbClr val="1D2228"/>
                </a:solidFill>
                <a:latin typeface="Helvetica Neue"/>
                <a:ea typeface="Helvetica Neue"/>
                <a:cs typeface="Helvetica Neue"/>
                <a:sym typeface="Helvetica Neue"/>
              </a:rPr>
              <a:t>Closing</a:t>
            </a:r>
            <a:endParaRPr sz="1400">
              <a:solidFill>
                <a:schemeClr val="dk1"/>
              </a:solidFill>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We were starting to do this in-person, was part of the evolution / educator learning trajectory … now we’re being challenged to do it everywhere (online + in-person, at the same time)</a:t>
            </a:r>
            <a:endParaRPr sz="1400">
              <a:solidFill>
                <a:schemeClr val="dk1"/>
              </a:solidFill>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Tech can’t make the need to plan for teaching to go away, but can support the teaching moves you want to makes, so you get to focus on the connection with learners and bringing the content alive, not making the classroom work for you</a:t>
            </a:r>
            <a:endParaRPr sz="1400">
              <a:solidFill>
                <a:schemeClr val="dk1"/>
              </a:solidFill>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That’s what we’re doing at Engageli — video</a:t>
            </a:r>
            <a:endParaRPr>
              <a:latin typeface="DM Sans"/>
              <a:ea typeface="DM Sans"/>
              <a:cs typeface="DM Sans"/>
              <a:sym typeface="DM Sans"/>
            </a:endParaRPr>
          </a:p>
        </p:txBody>
      </p:sp>
      <p:sp>
        <p:nvSpPr>
          <p:cNvPr id="96" name="Google Shape;96;g139f51713e7_0_2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DM Sans"/>
              <a:buNone/>
            </a:pPr>
            <a:fld id="{00000000-1234-1234-1234-123412341234}" type="slidenum">
              <a:rPr b="0" i="0" lang="en" sz="1400" u="none" cap="none" strike="noStrike">
                <a:solidFill>
                  <a:srgbClr val="000000"/>
                </a:solidFill>
                <a:latin typeface="DM Sans"/>
                <a:ea typeface="DM Sans"/>
                <a:cs typeface="DM Sans"/>
                <a:sym typeface="DM Sans"/>
              </a:rPr>
              <a:t>‹#›</a:t>
            </a:fld>
            <a:endParaRPr b="0" i="0" sz="1400" u="none" cap="none" strike="noStrike">
              <a:solidFill>
                <a:srgbClr val="000000"/>
              </a:solidFill>
              <a:latin typeface="DM Sans"/>
              <a:ea typeface="DM Sans"/>
              <a:cs typeface="DM Sans"/>
              <a:sym typeface="DM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a182d79ee9_0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a182d79ee9_0_1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1a182d79ee9_0_11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a182d79ee9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1a182d79ee9_0_1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1a182d79ee9_0_12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a182d79ee9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a182d79ee9_0_13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1a182d79ee9_0_13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a182d79ee9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a182d79ee9_0_1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1a182d79ee9_0_14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a182d79ee9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a182d79ee9_0_1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1a182d79ee9_0_15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a182d79ee9_0_1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a182d79ee9_0_15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1a182d79ee9_0_15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a182d79ee9_0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a182d79ee9_0_17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1a182d79ee9_0_17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a182d79ee9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a182d79ee9_0_1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1a182d79ee9_0_17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a182d79ee9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a182d79ee9_0_1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1a182d79ee9_0_18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a182d79ee9_0_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a182d79ee9_0_19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1a182d79ee9_0_19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a182d79ee9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1a182d79ee9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a182d79ee9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a182d79ee9_0_2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1a182d79ee9_0_21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a182d79ee9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a182d79ee9_0_22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1a182d79ee9_0_22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1a182d79ee9_0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1a182d79ee9_0_2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1a182d79ee9_0_229: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a182d79ee9_0_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1a182d79ee9_0_2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a182d79ee9_0_2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g1a182d79ee9_0_2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a182d79ee9_0_3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1a182d79ee9_0_3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a182d79ee9_0_3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g1a182d79ee9_0_3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a182d79ee9_0_3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g1a182d79ee9_0_3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a182d79ee9_0_3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1a182d79ee9_0_3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1a182d79ee9_0_4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g1a182d79ee9_0_4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1a182d79ee9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g1a182d79ee9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1a182d79ee9_0_4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1a182d79ee9_0_4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a182d79ee9_0_4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1a182d79ee9_0_4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a182d79ee9_0_4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1a182d79ee9_0_4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a182d79ee9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a182d79ee9_0_47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1a182d79ee9_0_47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1a182d79ee9_0_4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1a182d79ee9_0_4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1a182d79ee9_0_48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a182d79ee9_0_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1a182d79ee9_0_4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1a182d79ee9_0_49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a182d79ee9_0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1a182d79ee9_0_5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1a182d79ee9_0_50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a182d79ee9_0_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1a182d79ee9_0_5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1a182d79ee9_0_51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a182d79ee9_0_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g1a182d79ee9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a182d79ee9_0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1a182d79ee9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a182d79ee9_0_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1a182d79ee9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i="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a182d79ee9_0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 name="Google Shape;150;g1a182d79ee9_0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8a8721bbe7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 name="Google Shape;159;g28a8721bbe7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a182d79ee9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a182d79ee9_0_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1a182d79ee9_0_10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 slid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ctrTitle"/>
          </p:nvPr>
        </p:nvSpPr>
        <p:spPr>
          <a:xfrm>
            <a:off x="1746350" y="1570885"/>
            <a:ext cx="5697900" cy="1484700"/>
          </a:xfrm>
          <a:prstGeom prst="rect">
            <a:avLst/>
          </a:prstGeom>
          <a:noFill/>
          <a:ln>
            <a:noFill/>
          </a:ln>
        </p:spPr>
        <p:txBody>
          <a:bodyPr anchorCtr="0" anchor="ctr" bIns="68575" lIns="68575" spcFirstLastPara="1" rIns="68575" wrap="square" tIns="68575">
            <a:noAutofit/>
          </a:bodyPr>
          <a:lstStyle>
            <a:lvl1pPr lvl="0" rtl="0" algn="ctr">
              <a:lnSpc>
                <a:spcPct val="80000"/>
              </a:lnSpc>
              <a:spcBef>
                <a:spcPts val="0"/>
              </a:spcBef>
              <a:spcAft>
                <a:spcPts val="0"/>
              </a:spcAft>
              <a:buSzPts val="4800"/>
              <a:buFont typeface="DM Sans"/>
              <a:buNone/>
              <a:defRPr sz="4800">
                <a:latin typeface="DM Sans"/>
                <a:ea typeface="DM Sans"/>
                <a:cs typeface="DM Sans"/>
                <a:sym typeface="DM Sans"/>
              </a:defRPr>
            </a:lvl1pPr>
            <a:lvl2pPr lvl="1" rtl="0" algn="ctr">
              <a:lnSpc>
                <a:spcPct val="100000"/>
              </a:lnSpc>
              <a:spcBef>
                <a:spcPts val="0"/>
              </a:spcBef>
              <a:spcAft>
                <a:spcPts val="0"/>
              </a:spcAft>
              <a:buSzPts val="4800"/>
              <a:buFont typeface="DM Sans"/>
              <a:buNone/>
              <a:defRPr sz="4800">
                <a:latin typeface="DM Sans"/>
                <a:ea typeface="DM Sans"/>
                <a:cs typeface="DM Sans"/>
                <a:sym typeface="DM Sans"/>
              </a:defRPr>
            </a:lvl2pPr>
            <a:lvl3pPr lvl="2" rtl="0" algn="ctr">
              <a:lnSpc>
                <a:spcPct val="100000"/>
              </a:lnSpc>
              <a:spcBef>
                <a:spcPts val="0"/>
              </a:spcBef>
              <a:spcAft>
                <a:spcPts val="0"/>
              </a:spcAft>
              <a:buSzPts val="4800"/>
              <a:buFont typeface="DM Sans"/>
              <a:buNone/>
              <a:defRPr sz="4800">
                <a:latin typeface="DM Sans"/>
                <a:ea typeface="DM Sans"/>
                <a:cs typeface="DM Sans"/>
                <a:sym typeface="DM Sans"/>
              </a:defRPr>
            </a:lvl3pPr>
            <a:lvl4pPr lvl="3" rtl="0" algn="ctr">
              <a:lnSpc>
                <a:spcPct val="100000"/>
              </a:lnSpc>
              <a:spcBef>
                <a:spcPts val="0"/>
              </a:spcBef>
              <a:spcAft>
                <a:spcPts val="0"/>
              </a:spcAft>
              <a:buSzPts val="4800"/>
              <a:buFont typeface="DM Sans"/>
              <a:buNone/>
              <a:defRPr sz="4800">
                <a:latin typeface="DM Sans"/>
                <a:ea typeface="DM Sans"/>
                <a:cs typeface="DM Sans"/>
                <a:sym typeface="DM Sans"/>
              </a:defRPr>
            </a:lvl4pPr>
            <a:lvl5pPr lvl="4" rtl="0" algn="ctr">
              <a:lnSpc>
                <a:spcPct val="100000"/>
              </a:lnSpc>
              <a:spcBef>
                <a:spcPts val="0"/>
              </a:spcBef>
              <a:spcAft>
                <a:spcPts val="0"/>
              </a:spcAft>
              <a:buSzPts val="4800"/>
              <a:buFont typeface="DM Sans"/>
              <a:buNone/>
              <a:defRPr sz="4800">
                <a:latin typeface="DM Sans"/>
                <a:ea typeface="DM Sans"/>
                <a:cs typeface="DM Sans"/>
                <a:sym typeface="DM Sans"/>
              </a:defRPr>
            </a:lvl5pPr>
            <a:lvl6pPr lvl="5" rtl="0" algn="ctr">
              <a:lnSpc>
                <a:spcPct val="100000"/>
              </a:lnSpc>
              <a:spcBef>
                <a:spcPts val="0"/>
              </a:spcBef>
              <a:spcAft>
                <a:spcPts val="0"/>
              </a:spcAft>
              <a:buSzPts val="4800"/>
              <a:buFont typeface="DM Sans"/>
              <a:buNone/>
              <a:defRPr sz="4800">
                <a:latin typeface="DM Sans"/>
                <a:ea typeface="DM Sans"/>
                <a:cs typeface="DM Sans"/>
                <a:sym typeface="DM Sans"/>
              </a:defRPr>
            </a:lvl6pPr>
            <a:lvl7pPr lvl="6" rtl="0" algn="ctr">
              <a:lnSpc>
                <a:spcPct val="100000"/>
              </a:lnSpc>
              <a:spcBef>
                <a:spcPts val="0"/>
              </a:spcBef>
              <a:spcAft>
                <a:spcPts val="0"/>
              </a:spcAft>
              <a:buSzPts val="4800"/>
              <a:buFont typeface="DM Sans"/>
              <a:buNone/>
              <a:defRPr sz="4800">
                <a:latin typeface="DM Sans"/>
                <a:ea typeface="DM Sans"/>
                <a:cs typeface="DM Sans"/>
                <a:sym typeface="DM Sans"/>
              </a:defRPr>
            </a:lvl7pPr>
            <a:lvl8pPr lvl="7" rtl="0" algn="ctr">
              <a:lnSpc>
                <a:spcPct val="100000"/>
              </a:lnSpc>
              <a:spcBef>
                <a:spcPts val="0"/>
              </a:spcBef>
              <a:spcAft>
                <a:spcPts val="0"/>
              </a:spcAft>
              <a:buSzPts val="4800"/>
              <a:buFont typeface="DM Sans"/>
              <a:buNone/>
              <a:defRPr sz="4800">
                <a:latin typeface="DM Sans"/>
                <a:ea typeface="DM Sans"/>
                <a:cs typeface="DM Sans"/>
                <a:sym typeface="DM Sans"/>
              </a:defRPr>
            </a:lvl8pPr>
            <a:lvl9pPr lvl="8" rtl="0" algn="ctr">
              <a:lnSpc>
                <a:spcPct val="100000"/>
              </a:lnSpc>
              <a:spcBef>
                <a:spcPts val="0"/>
              </a:spcBef>
              <a:spcAft>
                <a:spcPts val="0"/>
              </a:spcAft>
              <a:buSzPts val="4800"/>
              <a:buFont typeface="DM Sans"/>
              <a:buNone/>
              <a:defRPr sz="4800">
                <a:latin typeface="DM Sans"/>
                <a:ea typeface="DM Sans"/>
                <a:cs typeface="DM Sans"/>
                <a:sym typeface="DM Sans"/>
              </a:defRPr>
            </a:lvl9pPr>
          </a:lstStyle>
          <a:p/>
        </p:txBody>
      </p:sp>
      <p:sp>
        <p:nvSpPr>
          <p:cNvPr id="52" name="Google Shape;52;p13"/>
          <p:cNvSpPr txBox="1"/>
          <p:nvPr>
            <p:ph idx="1" type="subTitle"/>
          </p:nvPr>
        </p:nvSpPr>
        <p:spPr>
          <a:xfrm>
            <a:off x="1750925" y="3178413"/>
            <a:ext cx="5697900" cy="391500"/>
          </a:xfrm>
          <a:prstGeom prst="rect">
            <a:avLst/>
          </a:prstGeom>
          <a:noFill/>
          <a:ln>
            <a:noFill/>
          </a:ln>
        </p:spPr>
        <p:txBody>
          <a:bodyPr anchorCtr="0" anchor="ctr" bIns="68575" lIns="68575" spcFirstLastPara="1" rIns="68575" wrap="square" tIns="68575">
            <a:noAutofit/>
          </a:bodyPr>
          <a:lstStyle>
            <a:lvl1pPr lvl="0" rtl="0" algn="ctr">
              <a:lnSpc>
                <a:spcPct val="115000"/>
              </a:lnSpc>
              <a:spcBef>
                <a:spcPts val="0"/>
              </a:spcBef>
              <a:spcAft>
                <a:spcPts val="0"/>
              </a:spcAft>
              <a:buSzPts val="2100"/>
              <a:buFont typeface="DM Sans"/>
              <a:buNone/>
              <a:defRPr sz="1800">
                <a:solidFill>
                  <a:schemeClr val="dk1"/>
                </a:solidFill>
                <a:latin typeface="DM Sans"/>
                <a:ea typeface="DM Sans"/>
                <a:cs typeface="DM Sans"/>
                <a:sym typeface="DM Sans"/>
              </a:defRPr>
            </a:lvl1pPr>
            <a:lvl2pPr lvl="1" rtl="0" algn="ctr">
              <a:lnSpc>
                <a:spcPct val="100000"/>
              </a:lnSpc>
              <a:spcBef>
                <a:spcPts val="0"/>
              </a:spcBef>
              <a:spcAft>
                <a:spcPts val="0"/>
              </a:spcAft>
              <a:buSzPts val="2100"/>
              <a:buFont typeface="DM Sans"/>
              <a:buNone/>
              <a:defRPr sz="2800">
                <a:latin typeface="DM Sans"/>
                <a:ea typeface="DM Sans"/>
                <a:cs typeface="DM Sans"/>
                <a:sym typeface="DM Sans"/>
              </a:defRPr>
            </a:lvl2pPr>
            <a:lvl3pPr lvl="2" rtl="0" algn="ctr">
              <a:lnSpc>
                <a:spcPct val="100000"/>
              </a:lnSpc>
              <a:spcBef>
                <a:spcPts val="0"/>
              </a:spcBef>
              <a:spcAft>
                <a:spcPts val="0"/>
              </a:spcAft>
              <a:buSzPts val="2100"/>
              <a:buFont typeface="DM Sans"/>
              <a:buNone/>
              <a:defRPr sz="2800">
                <a:latin typeface="DM Sans"/>
                <a:ea typeface="DM Sans"/>
                <a:cs typeface="DM Sans"/>
                <a:sym typeface="DM Sans"/>
              </a:defRPr>
            </a:lvl3pPr>
            <a:lvl4pPr lvl="3" rtl="0" algn="ctr">
              <a:lnSpc>
                <a:spcPct val="100000"/>
              </a:lnSpc>
              <a:spcBef>
                <a:spcPts val="0"/>
              </a:spcBef>
              <a:spcAft>
                <a:spcPts val="0"/>
              </a:spcAft>
              <a:buSzPts val="2100"/>
              <a:buFont typeface="DM Sans"/>
              <a:buNone/>
              <a:defRPr sz="2800">
                <a:latin typeface="DM Sans"/>
                <a:ea typeface="DM Sans"/>
                <a:cs typeface="DM Sans"/>
                <a:sym typeface="DM Sans"/>
              </a:defRPr>
            </a:lvl4pPr>
            <a:lvl5pPr lvl="4" rtl="0" algn="ctr">
              <a:lnSpc>
                <a:spcPct val="100000"/>
              </a:lnSpc>
              <a:spcBef>
                <a:spcPts val="0"/>
              </a:spcBef>
              <a:spcAft>
                <a:spcPts val="0"/>
              </a:spcAft>
              <a:buSzPts val="2100"/>
              <a:buFont typeface="DM Sans"/>
              <a:buNone/>
              <a:defRPr sz="2800">
                <a:latin typeface="DM Sans"/>
                <a:ea typeface="DM Sans"/>
                <a:cs typeface="DM Sans"/>
                <a:sym typeface="DM Sans"/>
              </a:defRPr>
            </a:lvl5pPr>
            <a:lvl6pPr lvl="5" rtl="0" algn="ctr">
              <a:lnSpc>
                <a:spcPct val="100000"/>
              </a:lnSpc>
              <a:spcBef>
                <a:spcPts val="0"/>
              </a:spcBef>
              <a:spcAft>
                <a:spcPts val="0"/>
              </a:spcAft>
              <a:buSzPts val="2100"/>
              <a:buFont typeface="DM Sans"/>
              <a:buNone/>
              <a:defRPr sz="2800">
                <a:latin typeface="DM Sans"/>
                <a:ea typeface="DM Sans"/>
                <a:cs typeface="DM Sans"/>
                <a:sym typeface="DM Sans"/>
              </a:defRPr>
            </a:lvl6pPr>
            <a:lvl7pPr lvl="6" rtl="0" algn="ctr">
              <a:lnSpc>
                <a:spcPct val="100000"/>
              </a:lnSpc>
              <a:spcBef>
                <a:spcPts val="0"/>
              </a:spcBef>
              <a:spcAft>
                <a:spcPts val="0"/>
              </a:spcAft>
              <a:buSzPts val="2100"/>
              <a:buFont typeface="DM Sans"/>
              <a:buNone/>
              <a:defRPr sz="2800">
                <a:latin typeface="DM Sans"/>
                <a:ea typeface="DM Sans"/>
                <a:cs typeface="DM Sans"/>
                <a:sym typeface="DM Sans"/>
              </a:defRPr>
            </a:lvl7pPr>
            <a:lvl8pPr lvl="7" rtl="0" algn="ctr">
              <a:lnSpc>
                <a:spcPct val="100000"/>
              </a:lnSpc>
              <a:spcBef>
                <a:spcPts val="0"/>
              </a:spcBef>
              <a:spcAft>
                <a:spcPts val="0"/>
              </a:spcAft>
              <a:buSzPts val="2100"/>
              <a:buFont typeface="DM Sans"/>
              <a:buNone/>
              <a:defRPr sz="2800">
                <a:latin typeface="DM Sans"/>
                <a:ea typeface="DM Sans"/>
                <a:cs typeface="DM Sans"/>
                <a:sym typeface="DM Sans"/>
              </a:defRPr>
            </a:lvl8pPr>
            <a:lvl9pPr lvl="8" rtl="0" algn="ctr">
              <a:lnSpc>
                <a:spcPct val="100000"/>
              </a:lnSpc>
              <a:spcBef>
                <a:spcPts val="0"/>
              </a:spcBef>
              <a:spcAft>
                <a:spcPts val="0"/>
              </a:spcAft>
              <a:buSzPts val="2100"/>
              <a:buFont typeface="DM Sans"/>
              <a:buNone/>
              <a:defRPr sz="2800">
                <a:latin typeface="DM Sans"/>
                <a:ea typeface="DM Sans"/>
                <a:cs typeface="DM Sans"/>
                <a:sym typeface="DM Sans"/>
              </a:defRPr>
            </a:lvl9pPr>
          </a:lstStyle>
          <a:p/>
        </p:txBody>
      </p:sp>
      <p:sp>
        <p:nvSpPr>
          <p:cNvPr id="53" name="Google Shape;53;p13"/>
          <p:cNvSpPr txBox="1"/>
          <p:nvPr/>
        </p:nvSpPr>
        <p:spPr>
          <a:xfrm>
            <a:off x="8660049" y="4844375"/>
            <a:ext cx="4014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fld id="{00000000-1234-1234-1234-123412341234}" type="slidenum">
              <a:rPr b="1" i="0" lang="en" sz="1100" u="none" cap="none" strike="noStrike">
                <a:solidFill>
                  <a:srgbClr val="000000"/>
                </a:solidFill>
                <a:latin typeface="DM Sans"/>
                <a:ea typeface="DM Sans"/>
                <a:cs typeface="DM Sans"/>
                <a:sym typeface="DM Sans"/>
              </a:rPr>
              <a:t>‹#›</a:t>
            </a:fld>
            <a:endParaRPr b="1" i="0" sz="1100" u="none" cap="none" strike="noStrike">
              <a:solidFill>
                <a:srgbClr val="000000"/>
              </a:solidFill>
              <a:latin typeface="DM Sans"/>
              <a:ea typeface="DM Sans"/>
              <a:cs typeface="DM Sans"/>
              <a:sym typeface="DM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FFFFF"/>
        </a:solidFill>
      </p:bgPr>
    </p:bg>
    <p:spTree>
      <p:nvGrpSpPr>
        <p:cNvPr id="59" name="Shape 59"/>
        <p:cNvGrpSpPr/>
        <p:nvPr/>
      </p:nvGrpSpPr>
      <p:grpSpPr>
        <a:xfrm>
          <a:off x="0" y="0"/>
          <a:ext cx="0" cy="0"/>
          <a:chOff x="0" y="0"/>
          <a:chExt cx="0" cy="0"/>
        </a:xfrm>
      </p:grpSpPr>
      <p:pic>
        <p:nvPicPr>
          <p:cNvPr id="60" name="Google Shape;60;p15"/>
          <p:cNvPicPr preferRelativeResize="0"/>
          <p:nvPr/>
        </p:nvPicPr>
        <p:blipFill rotWithShape="1">
          <a:blip r:embed="rId2">
            <a:alphaModFix amt="64000"/>
          </a:blip>
          <a:srcRect b="1468" l="9242" r="4140" t="0"/>
          <a:stretch/>
        </p:blipFill>
        <p:spPr>
          <a:xfrm rot="10800000">
            <a:off x="-19048" y="-9524"/>
            <a:ext cx="9163049" cy="5172074"/>
          </a:xfrm>
          <a:prstGeom prst="rect">
            <a:avLst/>
          </a:prstGeom>
          <a:noFill/>
          <a:ln>
            <a:noFill/>
          </a:ln>
        </p:spPr>
      </p:pic>
      <p:sp>
        <p:nvSpPr>
          <p:cNvPr id="61" name="Google Shape;61;p15"/>
          <p:cNvSpPr txBox="1"/>
          <p:nvPr>
            <p:ph type="title"/>
          </p:nvPr>
        </p:nvSpPr>
        <p:spPr>
          <a:xfrm>
            <a:off x="311700" y="794225"/>
            <a:ext cx="4378200" cy="8418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lt1"/>
              </a:buClr>
              <a:buSzPts val="2400"/>
              <a:buFont typeface="DM Sans"/>
              <a:buNone/>
              <a:defRPr b="0" i="0" sz="3200">
                <a:solidFill>
                  <a:srgbClr val="5A7EA4"/>
                </a:solidFill>
                <a:latin typeface="DM Sans"/>
                <a:ea typeface="DM Sans"/>
                <a:cs typeface="DM Sans"/>
                <a:sym typeface="DM Sans"/>
              </a:defRPr>
            </a:lvl1pPr>
            <a:lvl2pPr lvl="1" rtl="0" algn="ctr">
              <a:lnSpc>
                <a:spcPct val="100000"/>
              </a:lnSpc>
              <a:spcBef>
                <a:spcPts val="0"/>
              </a:spcBef>
              <a:spcAft>
                <a:spcPts val="0"/>
              </a:spcAft>
              <a:buSzPts val="2400"/>
              <a:buNone/>
              <a:defRPr sz="3200"/>
            </a:lvl2pPr>
            <a:lvl3pPr lvl="2" rtl="0" algn="ctr">
              <a:lnSpc>
                <a:spcPct val="100000"/>
              </a:lnSpc>
              <a:spcBef>
                <a:spcPts val="0"/>
              </a:spcBef>
              <a:spcAft>
                <a:spcPts val="0"/>
              </a:spcAft>
              <a:buSzPts val="2400"/>
              <a:buNone/>
              <a:defRPr sz="3200"/>
            </a:lvl3pPr>
            <a:lvl4pPr lvl="3" rtl="0" algn="ctr">
              <a:lnSpc>
                <a:spcPct val="100000"/>
              </a:lnSpc>
              <a:spcBef>
                <a:spcPts val="0"/>
              </a:spcBef>
              <a:spcAft>
                <a:spcPts val="0"/>
              </a:spcAft>
              <a:buSzPts val="2400"/>
              <a:buNone/>
              <a:defRPr sz="3200"/>
            </a:lvl4pPr>
            <a:lvl5pPr lvl="4" rtl="0" algn="ctr">
              <a:lnSpc>
                <a:spcPct val="100000"/>
              </a:lnSpc>
              <a:spcBef>
                <a:spcPts val="0"/>
              </a:spcBef>
              <a:spcAft>
                <a:spcPts val="0"/>
              </a:spcAft>
              <a:buSzPts val="2400"/>
              <a:buNone/>
              <a:defRPr sz="3200"/>
            </a:lvl5pPr>
            <a:lvl6pPr lvl="5" rtl="0" algn="ctr">
              <a:lnSpc>
                <a:spcPct val="100000"/>
              </a:lnSpc>
              <a:spcBef>
                <a:spcPts val="0"/>
              </a:spcBef>
              <a:spcAft>
                <a:spcPts val="0"/>
              </a:spcAft>
              <a:buSzPts val="2400"/>
              <a:buNone/>
              <a:defRPr sz="3200"/>
            </a:lvl6pPr>
            <a:lvl7pPr lvl="6" rtl="0" algn="ctr">
              <a:lnSpc>
                <a:spcPct val="100000"/>
              </a:lnSpc>
              <a:spcBef>
                <a:spcPts val="0"/>
              </a:spcBef>
              <a:spcAft>
                <a:spcPts val="0"/>
              </a:spcAft>
              <a:buSzPts val="2400"/>
              <a:buNone/>
              <a:defRPr sz="3200"/>
            </a:lvl7pPr>
            <a:lvl8pPr lvl="7" rtl="0" algn="ctr">
              <a:lnSpc>
                <a:spcPct val="100000"/>
              </a:lnSpc>
              <a:spcBef>
                <a:spcPts val="0"/>
              </a:spcBef>
              <a:spcAft>
                <a:spcPts val="0"/>
              </a:spcAft>
              <a:buSzPts val="2400"/>
              <a:buNone/>
              <a:defRPr sz="3200"/>
            </a:lvl8pPr>
            <a:lvl9pPr lvl="8" rtl="0" algn="ctr">
              <a:lnSpc>
                <a:spcPct val="100000"/>
              </a:lnSpc>
              <a:spcBef>
                <a:spcPts val="0"/>
              </a:spcBef>
              <a:spcAft>
                <a:spcPts val="0"/>
              </a:spcAft>
              <a:buSzPts val="2400"/>
              <a:buNone/>
              <a:defRPr sz="3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
  <p:cSld name="Basic ">
    <p:spTree>
      <p:nvGrpSpPr>
        <p:cNvPr id="62" name="Shape 62"/>
        <p:cNvGrpSpPr/>
        <p:nvPr/>
      </p:nvGrpSpPr>
      <p:grpSpPr>
        <a:xfrm>
          <a:off x="0" y="0"/>
          <a:ext cx="0" cy="0"/>
          <a:chOff x="0" y="0"/>
          <a:chExt cx="0" cy="0"/>
        </a:xfrm>
      </p:grpSpPr>
      <p:pic>
        <p:nvPicPr>
          <p:cNvPr descr="Logo, company name&#10;&#10;Description automatically generated" id="63" name="Google Shape;63;p16"/>
          <p:cNvPicPr preferRelativeResize="0"/>
          <p:nvPr/>
        </p:nvPicPr>
        <p:blipFill rotWithShape="1">
          <a:blip r:embed="rId2">
            <a:alphaModFix/>
          </a:blip>
          <a:srcRect b="0" l="0" r="0" t="0"/>
          <a:stretch/>
        </p:blipFill>
        <p:spPr>
          <a:xfrm>
            <a:off x="7800973" y="4603948"/>
            <a:ext cx="1048875" cy="374100"/>
          </a:xfrm>
          <a:prstGeom prst="rect">
            <a:avLst/>
          </a:prstGeom>
          <a:noFill/>
          <a:ln>
            <a:noFill/>
          </a:ln>
        </p:spPr>
      </p:pic>
      <p:sp>
        <p:nvSpPr>
          <p:cNvPr id="64" name="Google Shape;64;p16"/>
          <p:cNvSpPr txBox="1"/>
          <p:nvPr>
            <p:ph idx="12" type="sldNum"/>
          </p:nvPr>
        </p:nvSpPr>
        <p:spPr>
          <a:xfrm>
            <a:off x="224351" y="4730004"/>
            <a:ext cx="248400" cy="2364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1pPr>
            <a:lvl2pPr indent="0" lvl="1"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2pPr>
            <a:lvl3pPr indent="0" lvl="2"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3pPr>
            <a:lvl4pPr indent="0" lvl="3"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4pPr>
            <a:lvl5pPr indent="0" lvl="4"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5pPr>
            <a:lvl6pPr indent="0" lvl="5"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6pPr>
            <a:lvl7pPr indent="0" lvl="6"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7pPr>
            <a:lvl8pPr indent="0" lvl="7"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8pPr>
            <a:lvl9pPr indent="0" lvl="8"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65" name="Shape 65"/>
        <p:cNvGrpSpPr/>
        <p:nvPr/>
      </p:nvGrpSpPr>
      <p:grpSpPr>
        <a:xfrm>
          <a:off x="0" y="0"/>
          <a:ext cx="0" cy="0"/>
          <a:chOff x="0" y="0"/>
          <a:chExt cx="0" cy="0"/>
        </a:xfrm>
      </p:grpSpPr>
      <p:pic>
        <p:nvPicPr>
          <p:cNvPr descr="Logo, company name&#10;&#10;Description automatically generated" id="66" name="Google Shape;66;p17"/>
          <p:cNvPicPr preferRelativeResize="0"/>
          <p:nvPr/>
        </p:nvPicPr>
        <p:blipFill rotWithShape="1">
          <a:blip r:embed="rId2">
            <a:alphaModFix/>
          </a:blip>
          <a:srcRect b="0" l="0" r="0" t="0"/>
          <a:stretch/>
        </p:blipFill>
        <p:spPr>
          <a:xfrm>
            <a:off x="7800973" y="4603948"/>
            <a:ext cx="1048875" cy="374100"/>
          </a:xfrm>
          <a:prstGeom prst="rect">
            <a:avLst/>
          </a:prstGeom>
          <a:noFill/>
          <a:ln>
            <a:noFill/>
          </a:ln>
        </p:spPr>
      </p:pic>
      <p:sp>
        <p:nvSpPr>
          <p:cNvPr id="67" name="Google Shape;67;p17"/>
          <p:cNvSpPr txBox="1"/>
          <p:nvPr>
            <p:ph idx="12" type="sldNum"/>
          </p:nvPr>
        </p:nvSpPr>
        <p:spPr>
          <a:xfrm>
            <a:off x="224351" y="4730004"/>
            <a:ext cx="248400" cy="2364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1pPr>
            <a:lvl2pPr indent="0" lvl="1"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2pPr>
            <a:lvl3pPr indent="0" lvl="2"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3pPr>
            <a:lvl4pPr indent="0" lvl="3"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4pPr>
            <a:lvl5pPr indent="0" lvl="4"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5pPr>
            <a:lvl6pPr indent="0" lvl="5"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6pPr>
            <a:lvl7pPr indent="0" lvl="6"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7pPr>
            <a:lvl8pPr indent="0" lvl="7"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8pPr>
            <a:lvl9pPr indent="0" lvl="8"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
  <p:cSld name="1_Basic ">
    <p:spTree>
      <p:nvGrpSpPr>
        <p:cNvPr id="68" name="Shape 68"/>
        <p:cNvGrpSpPr/>
        <p:nvPr/>
      </p:nvGrpSpPr>
      <p:grpSpPr>
        <a:xfrm>
          <a:off x="0" y="0"/>
          <a:ext cx="0" cy="0"/>
          <a:chOff x="0" y="0"/>
          <a:chExt cx="0" cy="0"/>
        </a:xfrm>
      </p:grpSpPr>
      <p:pic>
        <p:nvPicPr>
          <p:cNvPr descr="Logo, company name&#10;&#10;Description automatically generated" id="69" name="Google Shape;69;p18"/>
          <p:cNvPicPr preferRelativeResize="0"/>
          <p:nvPr/>
        </p:nvPicPr>
        <p:blipFill rotWithShape="1">
          <a:blip r:embed="rId2">
            <a:alphaModFix/>
          </a:blip>
          <a:srcRect b="0" l="0" r="0" t="0"/>
          <a:stretch/>
        </p:blipFill>
        <p:spPr>
          <a:xfrm>
            <a:off x="7800973" y="4603948"/>
            <a:ext cx="1048875" cy="374100"/>
          </a:xfrm>
          <a:prstGeom prst="rect">
            <a:avLst/>
          </a:prstGeom>
          <a:noFill/>
          <a:ln>
            <a:noFill/>
          </a:ln>
        </p:spPr>
      </p:pic>
      <p:sp>
        <p:nvSpPr>
          <p:cNvPr id="70" name="Google Shape;70;p18"/>
          <p:cNvSpPr txBox="1"/>
          <p:nvPr>
            <p:ph idx="12" type="sldNum"/>
          </p:nvPr>
        </p:nvSpPr>
        <p:spPr>
          <a:xfrm>
            <a:off x="224351" y="4730004"/>
            <a:ext cx="248400" cy="2364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1pPr>
            <a:lvl2pPr indent="0" lvl="1"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2pPr>
            <a:lvl3pPr indent="0" lvl="2"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3pPr>
            <a:lvl4pPr indent="0" lvl="3"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4pPr>
            <a:lvl5pPr indent="0" lvl="4"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5pPr>
            <a:lvl6pPr indent="0" lvl="5"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6pPr>
            <a:lvl7pPr indent="0" lvl="6"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7pPr>
            <a:lvl8pPr indent="0" lvl="7"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8pPr>
            <a:lvl9pPr indent="0" lvl="8"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 paragraph">
  <p:cSld name="Basic 1 paragraph">
    <p:spTree>
      <p:nvGrpSpPr>
        <p:cNvPr id="71" name="Shape 71"/>
        <p:cNvGrpSpPr/>
        <p:nvPr/>
      </p:nvGrpSpPr>
      <p:grpSpPr>
        <a:xfrm>
          <a:off x="0" y="0"/>
          <a:ext cx="0" cy="0"/>
          <a:chOff x="0" y="0"/>
          <a:chExt cx="0" cy="0"/>
        </a:xfrm>
      </p:grpSpPr>
      <p:sp>
        <p:nvSpPr>
          <p:cNvPr id="72" name="Google Shape;72;p19"/>
          <p:cNvSpPr txBox="1"/>
          <p:nvPr>
            <p:ph idx="1" type="body"/>
          </p:nvPr>
        </p:nvSpPr>
        <p:spPr>
          <a:xfrm>
            <a:off x="571500" y="514350"/>
            <a:ext cx="3714900" cy="4199700"/>
          </a:xfrm>
          <a:prstGeom prst="rect">
            <a:avLst/>
          </a:prstGeom>
          <a:noFill/>
          <a:ln>
            <a:noFill/>
          </a:ln>
        </p:spPr>
        <p:txBody>
          <a:bodyPr anchorCtr="0" anchor="t" bIns="19050" lIns="19050" spcFirstLastPara="1" rIns="19050" wrap="square" tIns="19050">
            <a:noAutofit/>
          </a:bodyPr>
          <a:lstStyle>
            <a:lvl1pPr indent="-298450" lvl="0" marL="4572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pic>
        <p:nvPicPr>
          <p:cNvPr descr="Logo, company name&#10;&#10;Description automatically generated" id="73" name="Google Shape;73;p19"/>
          <p:cNvPicPr preferRelativeResize="0"/>
          <p:nvPr/>
        </p:nvPicPr>
        <p:blipFill rotWithShape="1">
          <a:blip r:embed="rId2">
            <a:alphaModFix/>
          </a:blip>
          <a:srcRect b="0" l="0" r="0" t="0"/>
          <a:stretch/>
        </p:blipFill>
        <p:spPr>
          <a:xfrm>
            <a:off x="7800973" y="4603948"/>
            <a:ext cx="1048875" cy="374100"/>
          </a:xfrm>
          <a:prstGeom prst="rect">
            <a:avLst/>
          </a:prstGeom>
          <a:noFill/>
          <a:ln>
            <a:noFill/>
          </a:ln>
        </p:spPr>
      </p:pic>
      <p:sp>
        <p:nvSpPr>
          <p:cNvPr id="74" name="Google Shape;74;p19"/>
          <p:cNvSpPr txBox="1"/>
          <p:nvPr>
            <p:ph idx="12" type="sldNum"/>
          </p:nvPr>
        </p:nvSpPr>
        <p:spPr>
          <a:xfrm>
            <a:off x="224351" y="4730004"/>
            <a:ext cx="248400" cy="2364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1pPr>
            <a:lvl2pPr indent="0" lvl="1"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2pPr>
            <a:lvl3pPr indent="0" lvl="2"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3pPr>
            <a:lvl4pPr indent="0" lvl="3"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4pPr>
            <a:lvl5pPr indent="0" lvl="4"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5pPr>
            <a:lvl6pPr indent="0" lvl="5"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6pPr>
            <a:lvl7pPr indent="0" lvl="6"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7pPr>
            <a:lvl8pPr indent="0" lvl="7"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8pPr>
            <a:lvl9pPr indent="0" lvl="8"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
  <p:cSld name="Basic  1">
    <p:spTree>
      <p:nvGrpSpPr>
        <p:cNvPr id="75" name="Shape 75"/>
        <p:cNvGrpSpPr/>
        <p:nvPr/>
      </p:nvGrpSpPr>
      <p:grpSpPr>
        <a:xfrm>
          <a:off x="0" y="0"/>
          <a:ext cx="0" cy="0"/>
          <a:chOff x="0" y="0"/>
          <a:chExt cx="0" cy="0"/>
        </a:xfrm>
      </p:grpSpPr>
      <p:pic>
        <p:nvPicPr>
          <p:cNvPr descr="Logo, company name&#10;&#10;Description automatically generated" id="76" name="Google Shape;76;p20"/>
          <p:cNvPicPr preferRelativeResize="0"/>
          <p:nvPr/>
        </p:nvPicPr>
        <p:blipFill rotWithShape="1">
          <a:blip r:embed="rId2">
            <a:alphaModFix/>
          </a:blip>
          <a:srcRect b="0" l="0" r="0" t="0"/>
          <a:stretch/>
        </p:blipFill>
        <p:spPr>
          <a:xfrm>
            <a:off x="7800973" y="4603948"/>
            <a:ext cx="1048875" cy="374100"/>
          </a:xfrm>
          <a:prstGeom prst="rect">
            <a:avLst/>
          </a:prstGeom>
          <a:noFill/>
          <a:ln>
            <a:noFill/>
          </a:ln>
        </p:spPr>
      </p:pic>
      <p:pic>
        <p:nvPicPr>
          <p:cNvPr descr="Logo, company name&#10;&#10;Description automatically generated" id="77" name="Google Shape;77;p20"/>
          <p:cNvPicPr preferRelativeResize="0"/>
          <p:nvPr/>
        </p:nvPicPr>
        <p:blipFill rotWithShape="1">
          <a:blip r:embed="rId2">
            <a:alphaModFix/>
          </a:blip>
          <a:srcRect b="0" l="0" r="0" t="0"/>
          <a:stretch/>
        </p:blipFill>
        <p:spPr>
          <a:xfrm>
            <a:off x="7800973" y="4603948"/>
            <a:ext cx="1048875" cy="374100"/>
          </a:xfrm>
          <a:prstGeom prst="rect">
            <a:avLst/>
          </a:prstGeom>
          <a:noFill/>
          <a:ln>
            <a:noFill/>
          </a:ln>
        </p:spPr>
      </p:pic>
      <p:sp>
        <p:nvSpPr>
          <p:cNvPr id="78" name="Google Shape;78;p20"/>
          <p:cNvSpPr txBox="1"/>
          <p:nvPr>
            <p:ph idx="12" type="sldNum"/>
          </p:nvPr>
        </p:nvSpPr>
        <p:spPr>
          <a:xfrm>
            <a:off x="224351" y="4730004"/>
            <a:ext cx="248400" cy="2364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1pPr>
            <a:lvl2pPr indent="0" lvl="1"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2pPr>
            <a:lvl3pPr indent="0" lvl="2"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3pPr>
            <a:lvl4pPr indent="0" lvl="3"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4pPr>
            <a:lvl5pPr indent="0" lvl="4"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5pPr>
            <a:lvl6pPr indent="0" lvl="5"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6pPr>
            <a:lvl7pPr indent="0" lvl="6"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7pPr>
            <a:lvl8pPr indent="0" lvl="7"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8pPr>
            <a:lvl9pPr indent="0" lvl="8"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9" name="Shape 79"/>
        <p:cNvGrpSpPr/>
        <p:nvPr/>
      </p:nvGrpSpPr>
      <p:grpSpPr>
        <a:xfrm>
          <a:off x="0" y="0"/>
          <a:ext cx="0" cy="0"/>
          <a:chOff x="0" y="0"/>
          <a:chExt cx="0" cy="0"/>
        </a:xfrm>
      </p:grpSpPr>
      <p:sp>
        <p:nvSpPr>
          <p:cNvPr id="80" name="Google Shape;80;p2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81" name="Google Shape;81;p2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2" name="Google Shape;82;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 and body 2">
    <p:spTree>
      <p:nvGrpSpPr>
        <p:cNvPr id="83" name="Shape 83"/>
        <p:cNvGrpSpPr/>
        <p:nvPr/>
      </p:nvGrpSpPr>
      <p:grpSpPr>
        <a:xfrm>
          <a:off x="0" y="0"/>
          <a:ext cx="0" cy="0"/>
          <a:chOff x="0" y="0"/>
          <a:chExt cx="0" cy="0"/>
        </a:xfrm>
      </p:grpSpPr>
      <p:sp>
        <p:nvSpPr>
          <p:cNvPr id="84" name="Google Shape;84;p22"/>
          <p:cNvSpPr txBox="1"/>
          <p:nvPr>
            <p:ph type="title"/>
          </p:nvPr>
        </p:nvSpPr>
        <p:spPr>
          <a:xfrm>
            <a:off x="256500" y="224150"/>
            <a:ext cx="8520600" cy="522300"/>
          </a:xfrm>
          <a:prstGeom prst="rect">
            <a:avLst/>
          </a:prstGeom>
          <a:noFill/>
          <a:ln>
            <a:noFill/>
          </a:ln>
        </p:spPr>
        <p:txBody>
          <a:bodyPr anchorCtr="0" anchor="t" bIns="84650" lIns="84650" spcFirstLastPara="1" rIns="84650" wrap="square" tIns="84650">
            <a:noAutofit/>
          </a:bodyPr>
          <a:lstStyle>
            <a:lvl1pPr lvl="0" rtl="0" algn="l">
              <a:lnSpc>
                <a:spcPct val="100000"/>
              </a:lnSpc>
              <a:spcBef>
                <a:spcPts val="0"/>
              </a:spcBef>
              <a:spcAft>
                <a:spcPts val="0"/>
              </a:spcAft>
              <a:buSzPts val="2000"/>
              <a:buNone/>
              <a:defRPr sz="2500"/>
            </a:lvl1pPr>
            <a:lvl2pPr lvl="1" rtl="0" algn="l">
              <a:lnSpc>
                <a:spcPct val="100000"/>
              </a:lnSpc>
              <a:spcBef>
                <a:spcPts val="0"/>
              </a:spcBef>
              <a:spcAft>
                <a:spcPts val="0"/>
              </a:spcAft>
              <a:buSzPts val="2600"/>
              <a:buNone/>
              <a:defRPr/>
            </a:lvl2pPr>
            <a:lvl3pPr lvl="2" rtl="0" algn="l">
              <a:lnSpc>
                <a:spcPct val="100000"/>
              </a:lnSpc>
              <a:spcBef>
                <a:spcPts val="0"/>
              </a:spcBef>
              <a:spcAft>
                <a:spcPts val="0"/>
              </a:spcAft>
              <a:buSzPts val="2600"/>
              <a:buNone/>
              <a:defRPr/>
            </a:lvl3pPr>
            <a:lvl4pPr lvl="3" rtl="0" algn="l">
              <a:lnSpc>
                <a:spcPct val="100000"/>
              </a:lnSpc>
              <a:spcBef>
                <a:spcPts val="0"/>
              </a:spcBef>
              <a:spcAft>
                <a:spcPts val="0"/>
              </a:spcAft>
              <a:buSzPts val="2600"/>
              <a:buNone/>
              <a:defRPr/>
            </a:lvl4pPr>
            <a:lvl5pPr lvl="4" rtl="0" algn="l">
              <a:lnSpc>
                <a:spcPct val="100000"/>
              </a:lnSpc>
              <a:spcBef>
                <a:spcPts val="0"/>
              </a:spcBef>
              <a:spcAft>
                <a:spcPts val="0"/>
              </a:spcAft>
              <a:buSzPts val="2600"/>
              <a:buNone/>
              <a:defRPr/>
            </a:lvl5pPr>
            <a:lvl6pPr lvl="5" rtl="0" algn="l">
              <a:lnSpc>
                <a:spcPct val="100000"/>
              </a:lnSpc>
              <a:spcBef>
                <a:spcPts val="0"/>
              </a:spcBef>
              <a:spcAft>
                <a:spcPts val="0"/>
              </a:spcAft>
              <a:buSzPts val="2600"/>
              <a:buNone/>
              <a:defRPr/>
            </a:lvl6pPr>
            <a:lvl7pPr lvl="6" rtl="0" algn="l">
              <a:lnSpc>
                <a:spcPct val="100000"/>
              </a:lnSpc>
              <a:spcBef>
                <a:spcPts val="0"/>
              </a:spcBef>
              <a:spcAft>
                <a:spcPts val="0"/>
              </a:spcAft>
              <a:buSzPts val="2600"/>
              <a:buNone/>
              <a:defRPr/>
            </a:lvl7pPr>
            <a:lvl8pPr lvl="7" rtl="0" algn="l">
              <a:lnSpc>
                <a:spcPct val="100000"/>
              </a:lnSpc>
              <a:spcBef>
                <a:spcPts val="0"/>
              </a:spcBef>
              <a:spcAft>
                <a:spcPts val="0"/>
              </a:spcAft>
              <a:buSzPts val="2600"/>
              <a:buNone/>
              <a:defRPr/>
            </a:lvl8pPr>
            <a:lvl9pPr lvl="8" rtl="0" algn="l">
              <a:lnSpc>
                <a:spcPct val="100000"/>
              </a:lnSpc>
              <a:spcBef>
                <a:spcPts val="0"/>
              </a:spcBef>
              <a:spcAft>
                <a:spcPts val="0"/>
              </a:spcAft>
              <a:buSzPts val="2600"/>
              <a:buNone/>
              <a:defRPr/>
            </a:lvl9pPr>
          </a:lstStyle>
          <a:p/>
        </p:txBody>
      </p:sp>
      <p:sp>
        <p:nvSpPr>
          <p:cNvPr id="85" name="Google Shape;85;p22"/>
          <p:cNvSpPr txBox="1"/>
          <p:nvPr>
            <p:ph idx="1" type="body"/>
          </p:nvPr>
        </p:nvSpPr>
        <p:spPr>
          <a:xfrm>
            <a:off x="311700" y="1152475"/>
            <a:ext cx="8520600" cy="3416400"/>
          </a:xfrm>
          <a:prstGeom prst="rect">
            <a:avLst/>
          </a:prstGeom>
          <a:noFill/>
          <a:ln>
            <a:noFill/>
          </a:ln>
        </p:spPr>
        <p:txBody>
          <a:bodyPr anchorCtr="0" anchor="t" bIns="84650" lIns="84650" spcFirstLastPara="1" rIns="84650" wrap="square" tIns="84650">
            <a:noAutofit/>
          </a:bodyPr>
          <a:lstStyle>
            <a:lvl1pPr indent="-336550" lvl="0" marL="457200" rtl="0" algn="l">
              <a:lnSpc>
                <a:spcPct val="115000"/>
              </a:lnSpc>
              <a:spcBef>
                <a:spcPts val="0"/>
              </a:spcBef>
              <a:spcAft>
                <a:spcPts val="0"/>
              </a:spcAft>
              <a:buSzPts val="1700"/>
              <a:buChar char="●"/>
              <a:defRPr/>
            </a:lvl1pPr>
            <a:lvl2pPr indent="-311150" lvl="1" marL="914400" rtl="0" algn="l">
              <a:lnSpc>
                <a:spcPct val="115000"/>
              </a:lnSpc>
              <a:spcBef>
                <a:spcPts val="1500"/>
              </a:spcBef>
              <a:spcAft>
                <a:spcPts val="0"/>
              </a:spcAft>
              <a:buSzPts val="1300"/>
              <a:buChar char="○"/>
              <a:defRPr/>
            </a:lvl2pPr>
            <a:lvl3pPr indent="-311150" lvl="2" marL="1371600" rtl="0" algn="l">
              <a:lnSpc>
                <a:spcPct val="115000"/>
              </a:lnSpc>
              <a:spcBef>
                <a:spcPts val="1500"/>
              </a:spcBef>
              <a:spcAft>
                <a:spcPts val="0"/>
              </a:spcAft>
              <a:buSzPts val="1300"/>
              <a:buChar char="■"/>
              <a:defRPr/>
            </a:lvl3pPr>
            <a:lvl4pPr indent="-311150" lvl="3" marL="1828800" rtl="0" algn="l">
              <a:lnSpc>
                <a:spcPct val="115000"/>
              </a:lnSpc>
              <a:spcBef>
                <a:spcPts val="1500"/>
              </a:spcBef>
              <a:spcAft>
                <a:spcPts val="0"/>
              </a:spcAft>
              <a:buSzPts val="1300"/>
              <a:buChar char="●"/>
              <a:defRPr/>
            </a:lvl4pPr>
            <a:lvl5pPr indent="-311150" lvl="4" marL="2286000" rtl="0" algn="l">
              <a:lnSpc>
                <a:spcPct val="115000"/>
              </a:lnSpc>
              <a:spcBef>
                <a:spcPts val="1500"/>
              </a:spcBef>
              <a:spcAft>
                <a:spcPts val="0"/>
              </a:spcAft>
              <a:buSzPts val="1300"/>
              <a:buChar char="○"/>
              <a:defRPr/>
            </a:lvl5pPr>
            <a:lvl6pPr indent="-311150" lvl="5" marL="2743200" rtl="0" algn="l">
              <a:lnSpc>
                <a:spcPct val="115000"/>
              </a:lnSpc>
              <a:spcBef>
                <a:spcPts val="1500"/>
              </a:spcBef>
              <a:spcAft>
                <a:spcPts val="0"/>
              </a:spcAft>
              <a:buSzPts val="1300"/>
              <a:buChar char="■"/>
              <a:defRPr/>
            </a:lvl6pPr>
            <a:lvl7pPr indent="-311150" lvl="6" marL="3200400" rtl="0" algn="l">
              <a:lnSpc>
                <a:spcPct val="115000"/>
              </a:lnSpc>
              <a:spcBef>
                <a:spcPts val="1500"/>
              </a:spcBef>
              <a:spcAft>
                <a:spcPts val="0"/>
              </a:spcAft>
              <a:buSzPts val="1300"/>
              <a:buChar char="●"/>
              <a:defRPr/>
            </a:lvl7pPr>
            <a:lvl8pPr indent="-311150" lvl="7" marL="3657600" rtl="0" algn="l">
              <a:lnSpc>
                <a:spcPct val="115000"/>
              </a:lnSpc>
              <a:spcBef>
                <a:spcPts val="1500"/>
              </a:spcBef>
              <a:spcAft>
                <a:spcPts val="0"/>
              </a:spcAft>
              <a:buSzPts val="1300"/>
              <a:buChar char="○"/>
              <a:defRPr/>
            </a:lvl8pPr>
            <a:lvl9pPr indent="-311150" lvl="8" marL="4114800" rtl="0" algn="l">
              <a:lnSpc>
                <a:spcPct val="115000"/>
              </a:lnSpc>
              <a:spcBef>
                <a:spcPts val="1500"/>
              </a:spcBef>
              <a:spcAft>
                <a:spcPts val="1500"/>
              </a:spcAft>
              <a:buSzPts val="1300"/>
              <a:buChar char="■"/>
              <a:defRPr/>
            </a:lvl9pPr>
          </a:lstStyle>
          <a:p/>
        </p:txBody>
      </p:sp>
      <p:sp>
        <p:nvSpPr>
          <p:cNvPr id="86" name="Google Shape;86;p22"/>
          <p:cNvSpPr txBox="1"/>
          <p:nvPr>
            <p:ph idx="12" type="sldNum"/>
          </p:nvPr>
        </p:nvSpPr>
        <p:spPr>
          <a:xfrm>
            <a:off x="8472458" y="4663217"/>
            <a:ext cx="548700" cy="393600"/>
          </a:xfrm>
          <a:prstGeom prst="rect">
            <a:avLst/>
          </a:prstGeom>
          <a:noFill/>
          <a:ln>
            <a:noFill/>
          </a:ln>
        </p:spPr>
        <p:txBody>
          <a:bodyPr anchorCtr="0" anchor="ctr" bIns="84650" lIns="84650" spcFirstLastPara="1" rIns="84650" wrap="square" tIns="8465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87" name="Google Shape;87;p22"/>
          <p:cNvGrpSpPr/>
          <p:nvPr/>
        </p:nvGrpSpPr>
        <p:grpSpPr>
          <a:xfrm>
            <a:off x="311700" y="768497"/>
            <a:ext cx="2149950" cy="26023"/>
            <a:chOff x="311700" y="768297"/>
            <a:chExt cx="2149950" cy="55203"/>
          </a:xfrm>
        </p:grpSpPr>
        <p:sp>
          <p:nvSpPr>
            <p:cNvPr id="88" name="Google Shape;88;p22"/>
            <p:cNvSpPr/>
            <p:nvPr/>
          </p:nvSpPr>
          <p:spPr>
            <a:xfrm>
              <a:off x="1193925" y="768300"/>
              <a:ext cx="73500" cy="55200"/>
            </a:xfrm>
            <a:prstGeom prst="rect">
              <a:avLst/>
            </a:prstGeom>
            <a:solidFill>
              <a:srgbClr val="FFD966"/>
            </a:solidFill>
            <a:ln>
              <a:noFill/>
            </a:ln>
          </p:spPr>
          <p:txBody>
            <a:bodyPr anchorCtr="0" anchor="ctr" bIns="84650" lIns="84650" spcFirstLastPara="1" rIns="84650" wrap="square" tIns="8465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89" name="Google Shape;89;p22"/>
            <p:cNvSpPr/>
            <p:nvPr/>
          </p:nvSpPr>
          <p:spPr>
            <a:xfrm>
              <a:off x="311700" y="768298"/>
              <a:ext cx="668100" cy="55200"/>
            </a:xfrm>
            <a:prstGeom prst="rect">
              <a:avLst/>
            </a:prstGeom>
            <a:solidFill>
              <a:srgbClr val="20124D"/>
            </a:solidFill>
            <a:ln>
              <a:noFill/>
            </a:ln>
          </p:spPr>
          <p:txBody>
            <a:bodyPr anchorCtr="0" anchor="ctr" bIns="84650" lIns="84650" spcFirstLastPara="1" rIns="84650" wrap="square" tIns="8465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90" name="Google Shape;90;p22"/>
            <p:cNvSpPr/>
            <p:nvPr/>
          </p:nvSpPr>
          <p:spPr>
            <a:xfrm>
              <a:off x="1267425" y="768300"/>
              <a:ext cx="294300" cy="55200"/>
            </a:xfrm>
            <a:prstGeom prst="rect">
              <a:avLst/>
            </a:prstGeom>
            <a:solidFill>
              <a:srgbClr val="DA1878"/>
            </a:solidFill>
            <a:ln>
              <a:noFill/>
            </a:ln>
          </p:spPr>
          <p:txBody>
            <a:bodyPr anchorCtr="0" anchor="ctr" bIns="84650" lIns="84650" spcFirstLastPara="1" rIns="84650" wrap="square" tIns="8465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
          <p:nvSpPr>
            <p:cNvPr id="91" name="Google Shape;91;p22"/>
            <p:cNvSpPr/>
            <p:nvPr/>
          </p:nvSpPr>
          <p:spPr>
            <a:xfrm>
              <a:off x="1481550" y="768297"/>
              <a:ext cx="980100" cy="55200"/>
            </a:xfrm>
            <a:prstGeom prst="rect">
              <a:avLst/>
            </a:prstGeom>
            <a:solidFill>
              <a:srgbClr val="D9D9D9"/>
            </a:solidFill>
            <a:ln>
              <a:noFill/>
            </a:ln>
          </p:spPr>
          <p:txBody>
            <a:bodyPr anchorCtr="0" anchor="ctr" bIns="84650" lIns="84650" spcFirstLastPara="1" rIns="84650" wrap="square" tIns="8465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grpSp>
      <p:sp>
        <p:nvSpPr>
          <p:cNvPr id="92" name="Google Shape;92;p22"/>
          <p:cNvSpPr/>
          <p:nvPr/>
        </p:nvSpPr>
        <p:spPr>
          <a:xfrm>
            <a:off x="983675" y="768510"/>
            <a:ext cx="204300" cy="26100"/>
          </a:xfrm>
          <a:prstGeom prst="rect">
            <a:avLst/>
          </a:prstGeom>
          <a:solidFill>
            <a:srgbClr val="3D85C6"/>
          </a:solidFill>
          <a:ln>
            <a:noFill/>
          </a:ln>
        </p:spPr>
        <p:txBody>
          <a:bodyPr anchorCtr="0" anchor="ctr" bIns="84650" lIns="84650" spcFirstLastPara="1" rIns="84650" wrap="square" tIns="84650">
            <a:noAutofit/>
          </a:bodyPr>
          <a:lstStyle/>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0" Type="http://schemas.openxmlformats.org/officeDocument/2006/relationships/theme" Target="../theme/theme1.xml"/><Relationship Id="rId1" Type="http://schemas.openxmlformats.org/officeDocument/2006/relationships/image" Target="../media/image1.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 name="Shape 54"/>
        <p:cNvGrpSpPr/>
        <p:nvPr/>
      </p:nvGrpSpPr>
      <p:grpSpPr>
        <a:xfrm>
          <a:off x="0" y="0"/>
          <a:ext cx="0" cy="0"/>
          <a:chOff x="0" y="0"/>
          <a:chExt cx="0" cy="0"/>
        </a:xfrm>
      </p:grpSpPr>
      <p:sp>
        <p:nvSpPr>
          <p:cNvPr id="55" name="Google Shape;55;p14"/>
          <p:cNvSpPr txBox="1"/>
          <p:nvPr>
            <p:ph type="title"/>
          </p:nvPr>
        </p:nvSpPr>
        <p:spPr>
          <a:xfrm>
            <a:off x="290700" y="133350"/>
            <a:ext cx="8219700" cy="668400"/>
          </a:xfrm>
          <a:prstGeom prst="rect">
            <a:avLst/>
          </a:prstGeom>
          <a:noFill/>
          <a:ln>
            <a:noFill/>
          </a:ln>
        </p:spPr>
        <p:txBody>
          <a:bodyPr anchorCtr="0" anchor="ctr" bIns="19050" lIns="19050" spcFirstLastPara="1" rIns="19050" wrap="square" tIns="19050">
            <a:noAutofit/>
          </a:bodyPr>
          <a:lstStyle>
            <a:lvl1pPr lvl="0"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1pPr>
            <a:lvl2pPr lvl="1"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2pPr>
            <a:lvl3pPr lvl="2"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3pPr>
            <a:lvl4pPr lvl="3"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4pPr>
            <a:lvl5pPr lvl="4"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5pPr>
            <a:lvl6pPr lvl="5"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6pPr>
            <a:lvl7pPr lvl="6"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7pPr>
            <a:lvl8pPr lvl="7"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8pPr>
            <a:lvl9pPr lvl="8"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9pPr>
          </a:lstStyle>
          <a:p/>
        </p:txBody>
      </p:sp>
      <p:sp>
        <p:nvSpPr>
          <p:cNvPr id="56" name="Google Shape;56;p14"/>
          <p:cNvSpPr txBox="1"/>
          <p:nvPr>
            <p:ph idx="1" type="body"/>
          </p:nvPr>
        </p:nvSpPr>
        <p:spPr>
          <a:xfrm>
            <a:off x="633413" y="1181100"/>
            <a:ext cx="7877100" cy="3486000"/>
          </a:xfrm>
          <a:prstGeom prst="rect">
            <a:avLst/>
          </a:prstGeom>
          <a:noFill/>
          <a:ln>
            <a:noFill/>
          </a:ln>
        </p:spPr>
        <p:txBody>
          <a:bodyPr anchorCtr="0" anchor="ctr" bIns="19050" lIns="19050" spcFirstLastPara="1" rIns="19050" wrap="square" tIns="19050">
            <a:noAutofit/>
          </a:bodyPr>
          <a:lstStyle>
            <a:lvl1pPr indent="-298450" lvl="0" marL="4572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1pPr>
            <a:lvl2pPr indent="-298450" lvl="1" marL="9144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2pPr>
            <a:lvl3pPr indent="-298450" lvl="2" marL="13716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3pPr>
            <a:lvl4pPr indent="-298450" lvl="3" marL="18288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4pPr>
            <a:lvl5pPr indent="-298450" lvl="4" marL="22860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5pPr>
            <a:lvl6pPr indent="-298450" lvl="5" marL="27432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6pPr>
            <a:lvl7pPr indent="-298450" lvl="6" marL="32004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7pPr>
            <a:lvl8pPr indent="-298450" lvl="7" marL="36576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8pPr>
            <a:lvl9pPr indent="-298450" lvl="8" marL="4114800" marR="0" rtl="0" algn="l">
              <a:lnSpc>
                <a:spcPct val="140000"/>
              </a:lnSpc>
              <a:spcBef>
                <a:spcPts val="0"/>
              </a:spcBef>
              <a:spcAft>
                <a:spcPts val="0"/>
              </a:spcAft>
              <a:buClr>
                <a:srgbClr val="4D5A90"/>
              </a:buClr>
              <a:buSzPts val="1100"/>
              <a:buFont typeface="Source Sans Pro"/>
              <a:buChar char="•"/>
              <a:defRPr b="0" i="0" sz="900" u="none" cap="none" strike="noStrike">
                <a:solidFill>
                  <a:srgbClr val="4D5A90"/>
                </a:solidFill>
                <a:latin typeface="Source Sans Pro"/>
                <a:ea typeface="Source Sans Pro"/>
                <a:cs typeface="Source Sans Pro"/>
                <a:sym typeface="Source Sans Pro"/>
              </a:defRPr>
            </a:lvl9pPr>
          </a:lstStyle>
          <a:p/>
        </p:txBody>
      </p:sp>
      <p:sp>
        <p:nvSpPr>
          <p:cNvPr id="57" name="Google Shape;57;p14"/>
          <p:cNvSpPr txBox="1"/>
          <p:nvPr>
            <p:ph idx="12" type="sldNum"/>
          </p:nvPr>
        </p:nvSpPr>
        <p:spPr>
          <a:xfrm>
            <a:off x="224351" y="4730004"/>
            <a:ext cx="248400" cy="2364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1pPr>
            <a:lvl2pPr indent="0" lvl="1"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2pPr>
            <a:lvl3pPr indent="0" lvl="2"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3pPr>
            <a:lvl4pPr indent="0" lvl="3"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4pPr>
            <a:lvl5pPr indent="0" lvl="4"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5pPr>
            <a:lvl6pPr indent="0" lvl="5"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6pPr>
            <a:lvl7pPr indent="0" lvl="6"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7pPr>
            <a:lvl8pPr indent="0" lvl="7"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8pPr>
            <a:lvl9pPr indent="0" lvl="8"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a:p>
        </p:txBody>
      </p:sp>
      <p:pic>
        <p:nvPicPr>
          <p:cNvPr descr="Logo, company name&#10;&#10;Description automatically generated" id="58" name="Google Shape;58;p14"/>
          <p:cNvPicPr preferRelativeResize="0"/>
          <p:nvPr/>
        </p:nvPicPr>
        <p:blipFill rotWithShape="1">
          <a:blip r:embed="rId1">
            <a:alphaModFix/>
          </a:blip>
          <a:srcRect b="0" l="0" r="0" t="0"/>
          <a:stretch/>
        </p:blipFill>
        <p:spPr>
          <a:xfrm>
            <a:off x="7800973" y="4661164"/>
            <a:ext cx="1048875" cy="3741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hyperlink" Target="https://support.engageli.com/hc/en-us/articles/10247414174235-How-to-Set-Up-and-Distribute-Documents-3-0-" TargetMode="External"/><Relationship Id="rId4" Type="http://schemas.openxmlformats.org/officeDocument/2006/relationships/hyperlink" Target="https://support.engageli.com/hc/en-us/articles/4411913806491-Setting-a-Timer" TargetMode="External"/><Relationship Id="rId5" Type="http://schemas.openxmlformats.org/officeDocument/2006/relationships/image" Target="../media/image11.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913806491-Setting-a-Timer" TargetMode="External"/><Relationship Id="rId5" Type="http://schemas.openxmlformats.org/officeDocument/2006/relationships/hyperlink" Target="https://support.engageli.com/hc/en-us/articles/4411974262811-Chat-Q-A-and-Notes#h_01FP345C84MJMPMGMEVXBXFJT6" TargetMode="External"/><Relationship Id="rId6" Type="http://schemas.openxmlformats.org/officeDocument/2006/relationships/image" Target="../media/image39.png"/><Relationship Id="rId7" Type="http://schemas.openxmlformats.org/officeDocument/2006/relationships/image" Target="../media/image30.png"/><Relationship Id="rId8"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913806491-Setting-a-Timer" TargetMode="External"/><Relationship Id="rId5" Type="http://schemas.openxmlformats.org/officeDocument/2006/relationships/hyperlink" Target="https://support.engageli.com/hc/en-us/search/click?data=BAh7DjoHaWRsKwgbLXNwoAc6D2FjY291bnRfaWRpA1NGsToJdHlwZUkiDGFydGljbGUGOgZFVDoIdXJsSSJUaHR0cHM6Ly9zdXBwb3J0LmVuZ2FnZWxpLmNvbS9oYy9lbi11cy9hcnRpY2xlcy84Mzg1NjYyNzU4MTcxLUhvdy10by1Vc2UtdGhlLVEtQQY7CFQ6DnNlYXJjaF9pZEkiKWExOTBlYzc0LThhZjEtNDRkMS1hM2Q0LTNiODUyOGYxM2ZiZgY7CEY6CXJhbmtpBjoLbG9jYWxlSSIKZW4tdXMGOwhUOgpxdWVyeUkiCFEmQQY7CFQ6EnJlc3VsdHNfY291bnRpCg%3D%3D--33bd8b4000cffffeaf584db8fc11033a72b978b2" TargetMode="External"/><Relationship Id="rId6" Type="http://schemas.openxmlformats.org/officeDocument/2006/relationships/image" Target="../media/image17.png"/><Relationship Id="rId7" Type="http://schemas.openxmlformats.org/officeDocument/2006/relationships/image" Target="../media/image27.png"/><Relationship Id="rId8"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913806491-Setting-a-Timer" TargetMode="External"/><Relationship Id="rId5" Type="http://schemas.openxmlformats.org/officeDocument/2006/relationships/hyperlink" Target="https://support.engageli.com/hc/en-us/articles/8386264340507-How-to-Use-the-Notes-" TargetMode="External"/><Relationship Id="rId6" Type="http://schemas.openxmlformats.org/officeDocument/2006/relationships/image" Target="../media/image6.png"/><Relationship Id="rId7"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hyperlink" Target="https://support.engageli.com/hc/en-us/articles/4411913806491-Setting-a-Timer" TargetMode="External"/><Relationship Id="rId4" Type="http://schemas.openxmlformats.org/officeDocument/2006/relationships/hyperlink" Target="https://support.engageli.com/hc/en-us/search/click?data=BAh7DjoHaWRsKwgbLXNwoAc6D2FjY291bnRfaWRpA1NGsToJdHlwZUkiDGFydGljbGUGOgZFVDoIdXJsSSJUaHR0cHM6Ly9zdXBwb3J0LmVuZ2FnZWxpLmNvbS9oYy9lbi11cy9hcnRpY2xlcy84Mzg1NjYyNzU4MTcxLUhvdy10by1Vc2UtdGhlLVEtQQY7CFQ6DnNlYXJjaF9pZEkiKWExOTBlYzc0LThhZjEtNDRkMS1hM2Q0LTNiODUyOGYxM2ZiZgY7CEY6CXJhbmtpBjoLbG9jYWxlSSIKZW4tdXMGOwhUOgpxdWVyeUkiCFEmQQY7CFQ6EnJlc3VsdHNfY291bnRpCg%3D%3D--33bd8b4000cffffeaf584db8fc11033a72b978b2" TargetMode="External"/><Relationship Id="rId5" Type="http://schemas.openxmlformats.org/officeDocument/2006/relationships/image" Target="../media/image33.png"/><Relationship Id="rId6"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hyperlink" Target="https://support.engageli.com/hc/en-us/articles/6181164747547-Engageli-Class-Whiteboard" TargetMode="External"/><Relationship Id="rId4" Type="http://schemas.openxmlformats.org/officeDocument/2006/relationships/hyperlink" Target="https://support.engageli.com/hc/en-us/articles/6181164747547-Engageli-Class-Whiteboard" TargetMode="External"/><Relationship Id="rId5" Type="http://schemas.openxmlformats.org/officeDocument/2006/relationships/hyperlink" Target="https://support.engageli.com/hc/en-us/articles/4411913806491-Setting-a-Timer" TargetMode="External"/><Relationship Id="rId6" Type="http://schemas.openxmlformats.org/officeDocument/2006/relationships/hyperlink" Target="https://support.engageli.com/hc/en-us/search/click?data=BAh7DjoHaWRsKwibgg8OAwc6D2FjY291bnRfaWRpA1NGsToJdHlwZUkiDGFydGljbGUGOgZFVDoIdXJsSSJWaHR0cHM6Ly9zdXBwb3J0LmVuZ2FnZWxpLmNvbS9oYy9lbi11cy9hcnRpY2xlcy83NzA5NzAyMTkzODE5LUhvdy10by1SZW5hbWUtVGFibGVzBjsIVDoOc2VhcmNoX2lkSSIpZDNlYmY2MzAtYTNmNi00NTk0LWE4MGItNzJkMzcxZjRlMDVmBjsIRjoJcmFua2kGOgtsb2NhbGVJIgplbi11cwY7CFQ6CnF1ZXJ5SSIQbmFtZSB0YWJsZXMGOwhUOhJyZXN1bHRzX2NvdW50aVs%3D--0b3ba439653b76259c626ab9190e5d1bd9cbd65e" TargetMode="External"/><Relationship Id="rId7"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hyperlink" Target="https://support.engageli.com/hc/en-us/articles/4411913806491-Setting-a-Timer" TargetMode="External"/><Relationship Id="rId4" Type="http://schemas.openxmlformats.org/officeDocument/2006/relationships/hyperlink" Target="https://support.engageli.com/hc/en-us/search/click?data=BAh7DjoHaWRsKwgbLXNwoAc6D2FjY291bnRfaWRpA1NGsToJdHlwZUkiDGFydGljbGUGOgZFVDoIdXJsSSJUaHR0cHM6Ly9zdXBwb3J0LmVuZ2FnZWxpLmNvbS9oYy9lbi11cy9hcnRpY2xlcy84Mzg1NjYyNzU4MTcxLUhvdy10by1Vc2UtdGhlLVEtQQY7CFQ6DnNlYXJjaF9pZEkiKWExOTBlYzc0LThhZjEtNDRkMS1hM2Q0LTNiODUyOGYxM2ZiZgY7CEY6CXJhbmtpBjoLbG9jYWxlSSIKZW4tdXMGOwhUOgpxdWVyeUkiCFEmQQY7CFQ6EnJlc3VsdHNfY291bnRpCg%3D%3D--33bd8b4000cffffeaf584db8fc11033a72b978b2" TargetMode="External"/><Relationship Id="rId5" Type="http://schemas.openxmlformats.org/officeDocument/2006/relationships/image" Target="../media/image31.png"/><Relationship Id="rId6"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913806491-Setting-a-Timer" TargetMode="External"/><Relationship Id="rId5" Type="http://schemas.openxmlformats.org/officeDocument/2006/relationships/hyperlink" Target="https://support.engageli.com/hc/en-us/articles/10337941657115-How-to-Use-the-Chat-Learner-" TargetMode="External"/><Relationship Id="rId6" Type="http://schemas.openxmlformats.org/officeDocument/2006/relationships/image" Target="../media/image29.png"/><Relationship Id="rId7"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913806491-Setting-a-Timer" TargetMode="External"/><Relationship Id="rId5" Type="http://schemas.openxmlformats.org/officeDocument/2006/relationships/hyperlink" Target="https://support.engageli.com/hc/en-us/articles/4411904783259-Request-a-Student-to-Raise-or-Lower-Hand" TargetMode="External"/><Relationship Id="rId6" Type="http://schemas.openxmlformats.org/officeDocument/2006/relationships/image" Target="../media/image44.png"/></Relationships>
</file>

<file path=ppt/slides/_rels/slide19.xml.rels><?xml version="1.0" encoding="UTF-8" standalone="yes"?><Relationships xmlns="http://schemas.openxmlformats.org/package/2006/relationships"><Relationship Id="rId10" Type="http://schemas.openxmlformats.org/officeDocument/2006/relationships/image" Target="../media/image7.png"/><Relationship Id="rId1" Type="http://schemas.openxmlformats.org/officeDocument/2006/relationships/slideLayout" Target="../slideLayouts/slideLayout15.xml"/><Relationship Id="rId2" Type="http://schemas.openxmlformats.org/officeDocument/2006/relationships/notesSlide" Target="../notesSlides/notesSlide19.xml"/><Relationship Id="rId3" Type="http://schemas.openxmlformats.org/officeDocument/2006/relationships/hyperlink" Target="https://bit.ly/GTKYBingo" TargetMode="External"/><Relationship Id="rId4" Type="http://schemas.openxmlformats.org/officeDocument/2006/relationships/hyperlink" Target="https://support.engageli.com/hc/en-us/articles/4416183888155-Instructor-Audio-Settings-Simplified-Audio-" TargetMode="External"/><Relationship Id="rId9" Type="http://schemas.openxmlformats.org/officeDocument/2006/relationships/image" Target="../media/image32.png"/><Relationship Id="rId5" Type="http://schemas.openxmlformats.org/officeDocument/2006/relationships/hyperlink" Target="https://support.engageli.com/hc/en-us/articles/4411913806491-Setting-a-Timer" TargetMode="External"/><Relationship Id="rId6" Type="http://schemas.openxmlformats.org/officeDocument/2006/relationships/hyperlink" Target="https://support.engageli.com/hc/en-us/articles/4411914935707" TargetMode="External"/><Relationship Id="rId7" Type="http://schemas.openxmlformats.org/officeDocument/2006/relationships/hyperlink" Target="https://support.engageli.com/hc/en-us/articles/4411904783259-Request-a-Student-to-Raise-or-Lower-Hand" TargetMode="External"/><Relationship Id="rId8"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10247414174235-How-to-Set-Up-and-Distribute-Documents" TargetMode="External"/><Relationship Id="rId5" Type="http://schemas.openxmlformats.org/officeDocument/2006/relationships/hyperlink" Target="https://support.engageli.com/hc/en-us/articles/4411913806491-Setting-a-Timer" TargetMode="External"/><Relationship Id="rId6" Type="http://schemas.openxmlformats.org/officeDocument/2006/relationships/hyperlink" Target="https://support.engageli.com/hc/en-us/articles/4411904783259-Request-a-Student-to-Raise-or-Lower-Hand" TargetMode="External"/><Relationship Id="rId7" Type="http://schemas.openxmlformats.org/officeDocument/2006/relationships/image" Target="../media/image43.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913806491-Setting-a-Timer" TargetMode="External"/><Relationship Id="rId5" Type="http://schemas.openxmlformats.org/officeDocument/2006/relationships/hyperlink" Target="https://support.engageli.com/hc/en-us/articles/10247414174235-How-to-Set-Up-and-Distribute-Documents-3-0-" TargetMode="External"/><Relationship Id="rId6" Type="http://schemas.openxmlformats.org/officeDocument/2006/relationships/image" Target="../media/image11.png"/><Relationship Id="rId7"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913806491-Setting-a-Timer" TargetMode="External"/><Relationship Id="rId5" Type="http://schemas.openxmlformats.org/officeDocument/2006/relationships/hyperlink" Target="https://support.engageli.com/hc/en-us/articles/4411914935707" TargetMode="External"/><Relationship Id="rId6" Type="http://schemas.openxmlformats.org/officeDocument/2006/relationships/hyperlink" Target="https://support.engageli.com/hc/en-us/articles/4411904783259-Request-a-Student-to-Raise-or-Lower-Hand" TargetMode="External"/><Relationship Id="rId7" Type="http://schemas.openxmlformats.org/officeDocument/2006/relationships/image" Target="../media/image35.png"/><Relationship Id="rId8"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hyperlink" Target="https://support.engageli.com/hc/en-us/articles/6181164747547-Engageli-Class-Wide-Whiteboard" TargetMode="External"/><Relationship Id="rId4" Type="http://schemas.openxmlformats.org/officeDocument/2006/relationships/hyperlink" Target="https://support.engageli.com/hc/en-us/articles/6181164747547-Engageli-Class-Wide-Whiteboard" TargetMode="External"/><Relationship Id="rId5" Type="http://schemas.openxmlformats.org/officeDocument/2006/relationships/hyperlink" Target="https://support.engageli.com/hc/en-us/articles/4411913806491-Setting-a-Timer" TargetMode="External"/><Relationship Id="rId6"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913806491-Setting-a-Timer" TargetMode="External"/><Relationship Id="rId9" Type="http://schemas.openxmlformats.org/officeDocument/2006/relationships/image" Target="../media/image6.png"/><Relationship Id="rId5" Type="http://schemas.openxmlformats.org/officeDocument/2006/relationships/hyperlink" Target="https://support.engageli.com/hc/en-us/articles/4411892514843-Using-Tables-for-Active-Learning#h_01FP0H7EQ9EPPQQR05AS37MF1V" TargetMode="External"/><Relationship Id="rId6" Type="http://schemas.openxmlformats.org/officeDocument/2006/relationships/hyperlink" Target="https://support.engageli.com/hc/en-us/articles/4411892514843-Using-Tables-for-Active-Learning#h_01FP0H7EQ9EPPQQR05AS37MF1V" TargetMode="External"/><Relationship Id="rId7" Type="http://schemas.openxmlformats.org/officeDocument/2006/relationships/hyperlink" Target="https://support.engageli.com/hc/en-us/articles/4411904783259-Request-a-Student-to-Raise-or-Lower-Hand" TargetMode="External"/><Relationship Id="rId8" Type="http://schemas.openxmlformats.org/officeDocument/2006/relationships/image" Target="../media/image23.png"/></Relationships>
</file>

<file path=ppt/slides/_rels/slide24.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28.png"/><Relationship Id="rId13" Type="http://schemas.openxmlformats.org/officeDocument/2006/relationships/image" Target="../media/image34.png"/><Relationship Id="rId12" Type="http://schemas.openxmlformats.org/officeDocument/2006/relationships/image" Target="../media/image26.png"/><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search/click?data=BAh7DjoHaWRsKwibgg8OAwc6D2FjY291bnRfaWRpA1NGsToJdHlwZUkiDGFydGljbGUGOgZFVDoIdXJsSSJWaHR0cHM6Ly9zdXBwb3J0LmVuZ2FnZWxpLmNvbS9oYy9lbi11cy9hcnRpY2xlcy83NzA5NzAyMTkzODE5LUhvdy10by1SZW5hbWUtVGFibGVzBjsIVDoOc2VhcmNoX2lkSSIpZDNlYmY2MzAtYTNmNi00NTk0LWE4MGItNzJkMzcxZjRlMDVmBjsIRjoJcmFua2kGOgtsb2NhbGVJIgplbi11cwY7CFQ6CnF1ZXJ5SSIQbmFtZSB0YWJsZXMGOwhUOhJyZXN1bHRzX2NvdW50aVs%3D--0b3ba439653b76259c626ab9190e5d1bd9cbd65e" TargetMode="External"/><Relationship Id="rId9" Type="http://schemas.openxmlformats.org/officeDocument/2006/relationships/image" Target="../media/image24.png"/><Relationship Id="rId5" Type="http://schemas.openxmlformats.org/officeDocument/2006/relationships/hyperlink" Target="https://support.engageli.com/hc/en-us/articles/4411913806491-Setting-a-Timer" TargetMode="External"/><Relationship Id="rId6" Type="http://schemas.openxmlformats.org/officeDocument/2006/relationships/hyperlink" Target="https://support.engageli.com/hc/en-us/articles/4411892514843-Using-Tables-for-Active-Learning#h_01FP0H7EQ9EPPQQR05AS37MF1V" TargetMode="External"/><Relationship Id="rId7" Type="http://schemas.openxmlformats.org/officeDocument/2006/relationships/image" Target="../media/image19.png"/><Relationship Id="rId8"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913806491-Setting-a-Timer" TargetMode="External"/><Relationship Id="rId5" Type="http://schemas.openxmlformats.org/officeDocument/2006/relationships/hyperlink" Target="https://support.engageli.com/hc/en-us/articles/4411747696795-Create-a-Poll-or-Quiz" TargetMode="External"/><Relationship Id="rId6"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913806491-Setting-a-Timer" TargetMode="External"/><Relationship Id="rId5" Type="http://schemas.openxmlformats.org/officeDocument/2006/relationships/hyperlink" Target="https://support.engageli.com/hc/en-us/articles/6181164747547-Engageli-Class-Wide-Whiteboard" TargetMode="External"/><Relationship Id="rId6"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10247414174235-How-to-Set-Up-and-Distribute-Documents-3-0-" TargetMode="External"/><Relationship Id="rId5" Type="http://schemas.openxmlformats.org/officeDocument/2006/relationships/hyperlink" Target="https://support.engageli.com/hc/en-us/articles/4411913806491-Setting-a-Timer" TargetMode="External"/><Relationship Id="rId6" Type="http://schemas.openxmlformats.org/officeDocument/2006/relationships/image" Target="../media/image14.png"/><Relationship Id="rId7" Type="http://schemas.openxmlformats.org/officeDocument/2006/relationships/image" Target="../media/image4.png"/><Relationship Id="rId8"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892514843-Using-Tables-for-Active-Learning#h_01FP0H7EQ9EPPQQR05AS37MF1V" TargetMode="External"/><Relationship Id="rId9" Type="http://schemas.openxmlformats.org/officeDocument/2006/relationships/image" Target="../media/image37.png"/><Relationship Id="rId5" Type="http://schemas.openxmlformats.org/officeDocument/2006/relationships/hyperlink" Target="https://support.engageli.com/hc/en-us/articles/4411885153435-Share-Your-Screen-as-an-Instructor" TargetMode="External"/><Relationship Id="rId6" Type="http://schemas.openxmlformats.org/officeDocument/2006/relationships/hyperlink" Target="https://support.engageli.com/hc/en-us/articles/4411913806491-Setting-a-Timer" TargetMode="External"/><Relationship Id="rId7" Type="http://schemas.openxmlformats.org/officeDocument/2006/relationships/image" Target="../media/image43.png"/><Relationship Id="rId8"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892514843-Using-Tables-for-Active-Learning#h_01FP0H7EQ9EPPQQR05AS37MF1V" TargetMode="External"/><Relationship Id="rId5" Type="http://schemas.openxmlformats.org/officeDocument/2006/relationships/hyperlink" Target="https://support.engageli.com/hc/en-us/articles/10247414174235-How-to-Set-Up-and-Distribute-Documents-3-0-" TargetMode="External"/><Relationship Id="rId6" Type="http://schemas.openxmlformats.org/officeDocument/2006/relationships/hyperlink" Target="https://support.engageli.com/hc/en-us/articles/4411913806491-Setting-a-Timer" TargetMode="External"/><Relationship Id="rId7" Type="http://schemas.openxmlformats.org/officeDocument/2006/relationships/image" Target="../media/image43.png"/><Relationship Id="rId8"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913806491-Setting-a-Timer" TargetMode="External"/><Relationship Id="rId5" Type="http://schemas.openxmlformats.org/officeDocument/2006/relationships/hyperlink" Target="https://support.engageli.com/hc/en-us/search/click?data=BAh7DjoHaWRsKwgbLXNwoAc6D2FjY291bnRfaWRpA1NGsToJdHlwZUkiDGFydGljbGUGOgZFVDoIdXJsSSJUaHR0cHM6Ly9zdXBwb3J0LmVuZ2FnZWxpLmNvbS9oYy9lbi11cy9hcnRpY2xlcy84Mzg1NjYyNzU4MTcxLUhvdy10by1Vc2UtdGhlLVEtQQY7CFQ6DnNlYXJjaF9pZEkiKWExOTBlYzc0LThhZjEtNDRkMS1hM2Q0LTNiODUyOGYxM2ZiZgY7CEY6CXJhbmtpBjoLbG9jYWxlSSIKZW4tdXMGOwhUOgpxdWVyeUkiCFEmQQY7CFQ6EnJlc3VsdHNfY291bnRpCg%3D%3D--33bd8b4000cffffeaf584db8fc11033a72b978b2" TargetMode="External"/><Relationship Id="rId6" Type="http://schemas.openxmlformats.org/officeDocument/2006/relationships/image" Target="../media/image21.png"/><Relationship Id="rId7"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892514843-Using-Tables-for-Active-Learning#h_01FP0H7EQ9EPPQQR05AS37MF1V" TargetMode="External"/><Relationship Id="rId5" Type="http://schemas.openxmlformats.org/officeDocument/2006/relationships/hyperlink" Target="https://support.engageli.com/hc/en-us/articles/10247414174235-How-to-Set-Up-and-Distribute-Documents-3-0-" TargetMode="External"/><Relationship Id="rId6" Type="http://schemas.openxmlformats.org/officeDocument/2006/relationships/hyperlink" Target="https://support.engageli.com/hc/en-us/articles/4411913806491-Setting-a-Timer" TargetMode="External"/><Relationship Id="rId7" Type="http://schemas.openxmlformats.org/officeDocument/2006/relationships/image" Target="../media/image43.png"/><Relationship Id="rId8" Type="http://schemas.openxmlformats.org/officeDocument/2006/relationships/image" Target="../media/image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913806491-Setting-a-Timer" TargetMode="External"/><Relationship Id="rId5" Type="http://schemas.openxmlformats.org/officeDocument/2006/relationships/hyperlink" Target="https://support.engageli.com/hc/en-us/articles/6527579002267-How-to-use-the-Features-of-the-Engageli-Whiteboard-Learner" TargetMode="External"/><Relationship Id="rId6" Type="http://schemas.openxmlformats.org/officeDocument/2006/relationships/hyperlink" Target="https://support.engageli.com/hc/en-us/articles/6527579002267-How-to-use-the-Features-of-the-Engageli-Whiteboard-Learner" TargetMode="External"/><Relationship Id="rId7" Type="http://schemas.openxmlformats.org/officeDocument/2006/relationships/image" Target="../media/image11.png"/><Relationship Id="rId8"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892514843-Using-Tables-for-Active-Learning#h_01FP0H7EQ9EPPQQR05AS37MF1V" TargetMode="External"/><Relationship Id="rId5" Type="http://schemas.openxmlformats.org/officeDocument/2006/relationships/hyperlink" Target="https://support.engageli.com/hc/en-us/articles/10247414174235-How-to-Set-Up-and-Distribute-Documents-3-0-" TargetMode="External"/><Relationship Id="rId6" Type="http://schemas.openxmlformats.org/officeDocument/2006/relationships/hyperlink" Target="https://support.engageli.com/hc/en-us/articles/4411913806491-Setting-a-Timer" TargetMode="External"/><Relationship Id="rId7" Type="http://schemas.openxmlformats.org/officeDocument/2006/relationships/image" Target="../media/image11.png"/><Relationship Id="rId8"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hyperlink" Target="https://support.engageli.com/hc/en-us/search/click?data=BAh7DjoHaWRsKwgbLXNwoAc6D2FjY291bnRfaWRpA1NGsToJdHlwZUkiDGFydGljbGUGOgZFVDoIdXJsSSJUaHR0cHM6Ly9zdXBwb3J0LmVuZ2FnZWxpLmNvbS9oYy9lbi11cy9hcnRpY2xlcy84Mzg1NjYyNzU4MTcxLUhvdy10by1Vc2UtdGhlLVEtQQY7CFQ6DnNlYXJjaF9pZEkiKWExOTBlYzc0LThhZjEtNDRkMS1hM2Q0LTNiODUyOGYxM2ZiZgY7CEY6CXJhbmtpBjoLbG9jYWxlSSIKZW4tdXMGOwhUOgpxdWVyeUkiCFEmQQY7CFQ6EnJlc3VsdHNfY291bnRpCg%3D%3D--33bd8b4000cffffeaf584db8fc11033a72b978b2" TargetMode="External"/><Relationship Id="rId4" Type="http://schemas.openxmlformats.org/officeDocument/2006/relationships/image" Target="../media/image33.png"/><Relationship Id="rId5" Type="http://schemas.openxmlformats.org/officeDocument/2006/relationships/image" Target="../media/image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hyperlink" Target="https://support.engageli.com/hc/en-us/articles/4416183888155-Instructor-Audio-Settings-Simplified-Audio-" TargetMode="External"/><Relationship Id="rId6" Type="http://schemas.openxmlformats.org/officeDocument/2006/relationships/hyperlink" Target="https://support.engageli.com/hc/en-us/articles/4950139280795-Engageli-Table-Whiteboard" TargetMode="External"/><Relationship Id="rId7" Type="http://schemas.openxmlformats.org/officeDocument/2006/relationships/hyperlink" Target="https://support.engageli.com/hc/en-us/articles/4411913806491-Setting-a-Timer"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14.png"/><Relationship Id="rId4" Type="http://schemas.openxmlformats.org/officeDocument/2006/relationships/hyperlink" Target="https://support.engageli.com/hc/en-us/articles/4416183888155-Instructor-Audio-Settings-Simplified-Audio-" TargetMode="External"/><Relationship Id="rId9" Type="http://schemas.openxmlformats.org/officeDocument/2006/relationships/image" Target="../media/image40.png"/><Relationship Id="rId5" Type="http://schemas.openxmlformats.org/officeDocument/2006/relationships/hyperlink" Target="https://support.engageli.com/hc/en-us/articles/10247414174235-How-to-Set-Up-and-Distribute-Documents-3-0-" TargetMode="External"/><Relationship Id="rId6" Type="http://schemas.openxmlformats.org/officeDocument/2006/relationships/hyperlink" Target="https://support.engageli.com/hc/en-us/articles/4950139280795-Engageli-Table-Whiteboard" TargetMode="External"/><Relationship Id="rId7" Type="http://schemas.openxmlformats.org/officeDocument/2006/relationships/hyperlink" Target="https://support.engageli.com/hc/en-us/articles/4411913806491-Setting-a-Timer" TargetMode="External"/><Relationship Id="rId8" Type="http://schemas.openxmlformats.org/officeDocument/2006/relationships/image" Target="../media/image43.png"/></Relationships>
</file>

<file path=ppt/slides/_rels/slide36.xml.rels><?xml version="1.0" encoding="UTF-8" standalone="yes"?><Relationships xmlns="http://schemas.openxmlformats.org/package/2006/relationships"><Relationship Id="rId10" Type="http://schemas.openxmlformats.org/officeDocument/2006/relationships/image" Target="../media/image40.png"/><Relationship Id="rId1" Type="http://schemas.openxmlformats.org/officeDocument/2006/relationships/slideLayout" Target="../slideLayouts/slideLayout15.xml"/><Relationship Id="rId2" Type="http://schemas.openxmlformats.org/officeDocument/2006/relationships/notesSlide" Target="../notesSlides/notesSlide36.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854446619-Instructor-Table-Settings#h_01FNYWBMBRNA37BR3ZQ7XN5KHH" TargetMode="External"/><Relationship Id="rId9" Type="http://schemas.openxmlformats.org/officeDocument/2006/relationships/image" Target="../media/image43.png"/><Relationship Id="rId5" Type="http://schemas.openxmlformats.org/officeDocument/2006/relationships/hyperlink" Target="https://support.engageli.com/hc/en-us/articles/10247414174235-How-to-Set-Up-and-Distribute-Documents-3-0-" TargetMode="External"/><Relationship Id="rId6" Type="http://schemas.openxmlformats.org/officeDocument/2006/relationships/hyperlink" Target="https://support.engageli.com/hc/en-us/articles/4950139280795-Engageli-Table-Whiteboard" TargetMode="External"/><Relationship Id="rId7" Type="http://schemas.openxmlformats.org/officeDocument/2006/relationships/hyperlink" Target="https://support.engageli.com/hc/en-us/articles/4411913806491-Setting-a-Timer" TargetMode="External"/><Relationship Id="rId8" Type="http://schemas.openxmlformats.org/officeDocument/2006/relationships/image" Target="../media/image1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10247414174235-How-to-Set-Up-and-Distribute-Documents-3-0-" TargetMode="External"/><Relationship Id="rId9" Type="http://schemas.openxmlformats.org/officeDocument/2006/relationships/image" Target="../media/image7.png"/><Relationship Id="rId5" Type="http://schemas.openxmlformats.org/officeDocument/2006/relationships/hyperlink" Target="https://support.engageli.com/hc/en-us/articles/4950139280795-Engageli-Table-Whiteboard" TargetMode="External"/><Relationship Id="rId6" Type="http://schemas.openxmlformats.org/officeDocument/2006/relationships/hyperlink" Target="https://support.engageli.com/hc/en-us/search/click?data=BAh7DjoHaWRsKwgbLXNwoAc6D2FjY291bnRfaWRpA1NGsToJdHlwZUkiDGFydGljbGUGOgZFVDoIdXJsSSJUaHR0cHM6Ly9zdXBwb3J0LmVuZ2FnZWxpLmNvbS9oYy9lbi11cy9hcnRpY2xlcy84Mzg1NjYyNzU4MTcxLUhvdy10by1Vc2UtdGhlLVEtQQY7CFQ6DnNlYXJjaF9pZEkiKWExOTBlYzc0LThhZjEtNDRkMS1hM2Q0LTNiODUyOGYxM2ZiZgY7CEY6CXJhbmtpBjoLbG9jYWxlSSIKZW4tdXMGOwhUOgpxdWVyeUkiCFEmQQY7CFQ6EnJlc3VsdHNfY291bnRpCg%3D%3D--33bd8b4000cffffeaf584db8fc11033a72b978b2" TargetMode="External"/><Relationship Id="rId7" Type="http://schemas.openxmlformats.org/officeDocument/2006/relationships/hyperlink" Target="https://support.engageli.com/hc/en-us/articles/4411913806491-Setting-a-Timer" TargetMode="External"/><Relationship Id="rId8"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4411913806491-Setting-a-Timer" TargetMode="External"/><Relationship Id="rId5" Type="http://schemas.openxmlformats.org/officeDocument/2006/relationships/hyperlink" Target="https://support.engageli.com/hc/en-us/search/click?data=BAh7DjoHaWRsKwgbLXNwoAc6D2FjY291bnRfaWRpA1NGsToJdHlwZUkiDGFydGljbGUGOgZFVDoIdXJsSSJUaHR0cHM6Ly9zdXBwb3J0LmVuZ2FnZWxpLmNvbS9oYy9lbi11cy9hcnRpY2xlcy84Mzg1NjYyNzU4MTcxLUhvdy10by1Vc2UtdGhlLVEtQQY7CFQ6DnNlYXJjaF9pZEkiKWExOTBlYzc0LThhZjEtNDRkMS1hM2Q0LTNiODUyOGYxM2ZiZgY7CEY6CXJhbmtpBjoLbG9jYWxlSSIKZW4tdXMGOwhUOgpxdWVyeUkiCFEmQQY7CFQ6EnJlc3VsdHNfY291bnRpCg%3D%3D--33bd8b4000cffffeaf584db8fc11033a72b978b2" TargetMode="External"/><Relationship Id="rId6" Type="http://schemas.openxmlformats.org/officeDocument/2006/relationships/image" Target="../media/image13.png"/><Relationship Id="rId7"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hyperlink" Target="https://support.engageli.com/hc/en-us/articles/4411885153435-Share-Your-Screen-as-an-Instructor" TargetMode="External"/><Relationship Id="rId9" Type="http://schemas.openxmlformats.org/officeDocument/2006/relationships/image" Target="../media/image7.png"/><Relationship Id="rId5" Type="http://schemas.openxmlformats.org/officeDocument/2006/relationships/hyperlink" Target="https://support.engageli.com/hc/en-us/articles/4411885153435-Share-Your-Screen-as-an-Instructor" TargetMode="External"/><Relationship Id="rId6" Type="http://schemas.openxmlformats.org/officeDocument/2006/relationships/hyperlink" Target="https://support.engageli.com/hc/en-us/articles/8161046003483-How-to-Use-the-Notes" TargetMode="External"/><Relationship Id="rId7" Type="http://schemas.openxmlformats.org/officeDocument/2006/relationships/hyperlink" Target="https://support.engageli.com/hc/en-us/articles/10337941657115-How-to-Use-the-Chat-Learner-" TargetMode="External"/><Relationship Id="rId8" Type="http://schemas.openxmlformats.org/officeDocument/2006/relationships/hyperlink" Target="https://support.engageli.com/hc/en-us/articles/4411922617755-Share-Your-Screen-as-a-Learn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hyperlink" Target="https://support.engageli.com/hc/en-us/articles/4411913806491-Setting-a-Timer" TargetMode="External"/><Relationship Id="rId4" Type="http://schemas.openxmlformats.org/officeDocument/2006/relationships/hyperlink" Target="https://support.engageli.com/hc/en-us/search/click?data=BAh7DjoHaWRsKwgbLXNwoAc6D2FjY291bnRfaWRpA1NGsToJdHlwZUkiDGFydGljbGUGOgZFVDoIdXJsSSJUaHR0cHM6Ly9zdXBwb3J0LmVuZ2FnZWxpLmNvbS9oYy9lbi11cy9hcnRpY2xlcy84Mzg1NjYyNzU4MTcxLUhvdy10by1Vc2UtdGhlLVEtQQY7CFQ6DnNlYXJjaF9pZEkiKWExOTBlYzc0LThhZjEtNDRkMS1hM2Q0LTNiODUyOGYxM2ZiZgY7CEY6CXJhbmtpBjoLbG9jYWxlSSIKZW4tdXMGOwhUOgpxdWVyeUkiCFEmQQY7CFQ6EnJlc3VsdHNfY291bnRpCg%3D%3D--33bd8b4000cffffeaf584db8fc11033a72b978b2" TargetMode="External"/><Relationship Id="rId5" Type="http://schemas.openxmlformats.org/officeDocument/2006/relationships/hyperlink" Target="https://support.engageli.com/hc/en-us/articles/9983682597531-How-to-Use-the-Chat" TargetMode="External"/><Relationship Id="rId6" Type="http://schemas.openxmlformats.org/officeDocument/2006/relationships/hyperlink" Target="https://support.engageli.com/hc/en-us/articles/10247414174235-How-to-Set-Up-and-Distribute-Documents-3-0-" TargetMode="External"/><Relationship Id="rId7" Type="http://schemas.openxmlformats.org/officeDocument/2006/relationships/image" Target="../media/image8.png"/><Relationship Id="rId8"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10247414174235-How-to-Set-Up-and-Distribute-Documents-3-0-" TargetMode="External"/><Relationship Id="rId9" Type="http://schemas.openxmlformats.org/officeDocument/2006/relationships/image" Target="../media/image41.png"/><Relationship Id="rId5" Type="http://schemas.openxmlformats.org/officeDocument/2006/relationships/hyperlink" Target="https://support.engageli.com/hc/en-us/articles/4411913806491-Setting-a-Timer" TargetMode="External"/><Relationship Id="rId6" Type="http://schemas.openxmlformats.org/officeDocument/2006/relationships/hyperlink" Target="https://support.engageli.com/hc/en-us/articles/4411904783259-Request-a-Student-to-Raise-or-Lower-Hand" TargetMode="External"/><Relationship Id="rId7" Type="http://schemas.openxmlformats.org/officeDocument/2006/relationships/hyperlink" Target="https://support.engageli.com/hc/en-us/articles/4411899133083-Using-Your-Created-Polls" TargetMode="External"/><Relationship Id="rId8"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hyperlink" Target="https://support.engageli.com/hc/en-us/articles/4416183888155-Instructor-Audio-Settings-Simplified-Audio-" TargetMode="External"/><Relationship Id="rId4" Type="http://schemas.openxmlformats.org/officeDocument/2006/relationships/hyperlink" Target="https://support.engageli.com/hc/en-us/articles/10247414174235-How-to-Set-Up-and-Distribute-Documents-3-0-" TargetMode="External"/><Relationship Id="rId9" Type="http://schemas.openxmlformats.org/officeDocument/2006/relationships/image" Target="../media/image12.png"/><Relationship Id="rId5" Type="http://schemas.openxmlformats.org/officeDocument/2006/relationships/hyperlink" Target="https://support.engageli.com/hc/en-us/articles/4411913806491-Setting-a-Timer" TargetMode="External"/><Relationship Id="rId6" Type="http://schemas.openxmlformats.org/officeDocument/2006/relationships/hyperlink" Target="https://support.engageli.com/hc/en-us/articles/4411921557915-How-to-Host-a-Panel" TargetMode="External"/><Relationship Id="rId7" Type="http://schemas.openxmlformats.org/officeDocument/2006/relationships/hyperlink" Target="https://support.engageli.com/hc/en-us/articles/4411899133083-Using-Your-Created-Polls" TargetMode="External"/><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hyperlink" Target="https://support.engageli.com/hc/en-us/articles/6527579002267-How-to-use-the-Features-of-the-Engageli-Whiteboard-Learner" TargetMode="External"/><Relationship Id="rId5" Type="http://schemas.openxmlformats.org/officeDocument/2006/relationships/hyperlink" Target="https://support.engageli.com/hc/en-us/articles/6527579002267-How-to-use-the-Features-of-the-Engageli-Whiteboard-Learner" TargetMode="External"/><Relationship Id="rId6" Type="http://schemas.openxmlformats.org/officeDocument/2006/relationships/hyperlink" Target="https://support.engageli.com/hc/en-us/articles/4411913806491-Setting-a-Timer"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3"/>
          <p:cNvSpPr/>
          <p:nvPr/>
        </p:nvSpPr>
        <p:spPr>
          <a:xfrm>
            <a:off x="588750" y="838850"/>
            <a:ext cx="8008200" cy="3365400"/>
          </a:xfrm>
          <a:prstGeom prst="roundRect">
            <a:avLst>
              <a:gd fmla="val 3463" name="adj"/>
            </a:avLst>
          </a:prstGeom>
          <a:solidFill>
            <a:srgbClr val="FFFFFF"/>
          </a:solidFill>
          <a:ln>
            <a:noFill/>
          </a:ln>
          <a:effectLst>
            <a:outerShdw blurRad="171450" rotWithShape="0" algn="bl" dir="5400000" dist="19050">
              <a:srgbClr val="20124D">
                <a:alpha val="349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23"/>
          <p:cNvSpPr txBox="1"/>
          <p:nvPr/>
        </p:nvSpPr>
        <p:spPr>
          <a:xfrm>
            <a:off x="1238050" y="2432725"/>
            <a:ext cx="6774600" cy="931800"/>
          </a:xfrm>
          <a:prstGeom prst="rect">
            <a:avLst/>
          </a:prstGeom>
          <a:noFill/>
          <a:ln>
            <a:noFill/>
          </a:ln>
        </p:spPr>
        <p:txBody>
          <a:bodyPr anchorCtr="0" anchor="t" bIns="68575" lIns="68575" spcFirstLastPara="1" rIns="68575" wrap="square" tIns="68575">
            <a:noAutofit/>
          </a:bodyPr>
          <a:lstStyle/>
          <a:p>
            <a:pPr indent="0" lvl="0" marL="0" marR="292100" rtl="0" algn="l">
              <a:lnSpc>
                <a:spcPct val="100000"/>
              </a:lnSpc>
              <a:spcBef>
                <a:spcPts val="600"/>
              </a:spcBef>
              <a:spcAft>
                <a:spcPts val="0"/>
              </a:spcAft>
              <a:buClr>
                <a:srgbClr val="000000"/>
              </a:buClr>
              <a:buSzPts val="2300"/>
              <a:buFont typeface="Arial"/>
              <a:buNone/>
            </a:pPr>
            <a:r>
              <a:rPr lang="en" sz="2400">
                <a:solidFill>
                  <a:srgbClr val="2287BA"/>
                </a:solidFill>
                <a:latin typeface="Source Sans Pro"/>
                <a:ea typeface="Source Sans Pro"/>
                <a:cs typeface="Source Sans Pro"/>
                <a:sym typeface="Source Sans Pro"/>
              </a:rPr>
              <a:t>Examples of learning activities powered by Engageli</a:t>
            </a:r>
            <a:endParaRPr sz="2400">
              <a:solidFill>
                <a:srgbClr val="2287BA"/>
              </a:solidFill>
              <a:latin typeface="Source Sans Pro"/>
              <a:ea typeface="Source Sans Pro"/>
              <a:cs typeface="Source Sans Pro"/>
              <a:sym typeface="Source Sans Pro"/>
            </a:endParaRPr>
          </a:p>
          <a:p>
            <a:pPr indent="0" lvl="0" marL="0" marR="292100" rtl="0" algn="l">
              <a:lnSpc>
                <a:spcPct val="100000"/>
              </a:lnSpc>
              <a:spcBef>
                <a:spcPts val="600"/>
              </a:spcBef>
              <a:spcAft>
                <a:spcPts val="0"/>
              </a:spcAft>
              <a:buClr>
                <a:srgbClr val="000000"/>
              </a:buClr>
              <a:buSzPts val="2300"/>
              <a:buFont typeface="Arial"/>
              <a:buNone/>
            </a:pPr>
            <a:r>
              <a:t/>
            </a:r>
            <a:endParaRPr sz="2400">
              <a:solidFill>
                <a:srgbClr val="2287BA"/>
              </a:solidFill>
              <a:latin typeface="Source Sans Pro"/>
              <a:ea typeface="Source Sans Pro"/>
              <a:cs typeface="Source Sans Pro"/>
              <a:sym typeface="Source Sans Pro"/>
            </a:endParaRPr>
          </a:p>
        </p:txBody>
      </p:sp>
      <p:pic>
        <p:nvPicPr>
          <p:cNvPr id="100" name="Google Shape;100;p23"/>
          <p:cNvPicPr preferRelativeResize="0"/>
          <p:nvPr/>
        </p:nvPicPr>
        <p:blipFill rotWithShape="1">
          <a:blip r:embed="rId3">
            <a:alphaModFix/>
          </a:blip>
          <a:srcRect b="0" l="0" r="0" t="0"/>
          <a:stretch/>
        </p:blipFill>
        <p:spPr>
          <a:xfrm>
            <a:off x="1315925" y="1390100"/>
            <a:ext cx="1405275" cy="374725"/>
          </a:xfrm>
          <a:prstGeom prst="rect">
            <a:avLst/>
          </a:prstGeom>
          <a:noFill/>
          <a:ln>
            <a:noFill/>
          </a:ln>
        </p:spPr>
      </p:pic>
      <p:sp>
        <p:nvSpPr>
          <p:cNvPr id="101" name="Google Shape;101;p23"/>
          <p:cNvSpPr/>
          <p:nvPr/>
        </p:nvSpPr>
        <p:spPr>
          <a:xfrm>
            <a:off x="1315925" y="2103975"/>
            <a:ext cx="432600" cy="39900"/>
          </a:xfrm>
          <a:prstGeom prst="rect">
            <a:avLst/>
          </a:prstGeom>
          <a:solidFill>
            <a:srgbClr val="E7761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2"/>
          <p:cNvSpPr txBox="1"/>
          <p:nvPr>
            <p:ph idx="4294967295" type="title"/>
          </p:nvPr>
        </p:nvSpPr>
        <p:spPr>
          <a:xfrm>
            <a:off x="311700" y="310675"/>
            <a:ext cx="4378200" cy="841800"/>
          </a:xfrm>
          <a:prstGeom prst="rect">
            <a:avLst/>
          </a:prstGeom>
        </p:spPr>
        <p:txBody>
          <a:bodyPr anchorCtr="0" anchor="ctr" bIns="19050" lIns="19050" spcFirstLastPara="1" rIns="19050" wrap="square" tIns="19050">
            <a:noAutofit/>
          </a:bodyPr>
          <a:lstStyle/>
          <a:p>
            <a:pPr indent="0" lvl="0" marL="0" rtl="0" algn="l">
              <a:lnSpc>
                <a:spcPct val="100000"/>
              </a:lnSpc>
              <a:spcBef>
                <a:spcPts val="0"/>
              </a:spcBef>
              <a:spcAft>
                <a:spcPts val="0"/>
              </a:spcAft>
              <a:buNone/>
            </a:pPr>
            <a:r>
              <a:rPr lang="en" sz="2200">
                <a:solidFill>
                  <a:srgbClr val="1B0133"/>
                </a:solidFill>
              </a:rPr>
              <a:t>Stop Light</a:t>
            </a:r>
            <a:r>
              <a:rPr lang="en" sz="2200">
                <a:solidFill>
                  <a:srgbClr val="1B0133"/>
                </a:solidFill>
              </a:rPr>
              <a:t> (10 minutes)</a:t>
            </a:r>
            <a:endParaRPr/>
          </a:p>
        </p:txBody>
      </p:sp>
      <p:sp>
        <p:nvSpPr>
          <p:cNvPr id="183" name="Google Shape;183;p32"/>
          <p:cNvSpPr txBox="1"/>
          <p:nvPr>
            <p:ph idx="4294967295" type="body"/>
          </p:nvPr>
        </p:nvSpPr>
        <p:spPr>
          <a:xfrm>
            <a:off x="311700" y="1152469"/>
            <a:ext cx="3574500" cy="3416400"/>
          </a:xfrm>
          <a:prstGeom prst="rect">
            <a:avLst/>
          </a:prstGeom>
        </p:spPr>
        <p:txBody>
          <a:bodyPr anchorCtr="0" anchor="ctr" bIns="19050" lIns="19050" spcFirstLastPara="1" rIns="19050" wrap="square" tIns="19050">
            <a:noAutofit/>
          </a:bodyPr>
          <a:lstStyle/>
          <a:p>
            <a:pPr indent="-317500" lvl="0" marL="342900" rtl="0" algn="l">
              <a:lnSpc>
                <a:spcPct val="100000"/>
              </a:lnSpc>
              <a:spcBef>
                <a:spcPts val="0"/>
              </a:spcBef>
              <a:spcAft>
                <a:spcPts val="0"/>
              </a:spcAft>
              <a:buSzPts val="1400"/>
              <a:buChar char="•"/>
            </a:pPr>
            <a:r>
              <a:rPr lang="en" sz="1400"/>
              <a:t>Use Distribute Docs to share the same Google Sheet with all tables, with “Student X” listed for anonymity, topics in each column and the color coded guide</a:t>
            </a:r>
            <a:endParaRPr sz="1400"/>
          </a:p>
          <a:p>
            <a:pPr indent="-317500" lvl="0" marL="342900" rtl="0" algn="l">
              <a:lnSpc>
                <a:spcPct val="100000"/>
              </a:lnSpc>
              <a:spcBef>
                <a:spcPts val="1000"/>
              </a:spcBef>
              <a:spcAft>
                <a:spcPts val="0"/>
              </a:spcAft>
              <a:buSzPts val="1400"/>
              <a:buChar char="•"/>
            </a:pPr>
            <a:r>
              <a:rPr lang="en" sz="1400"/>
              <a:t>Set a timer for 5 minutes</a:t>
            </a:r>
            <a:endParaRPr sz="1400"/>
          </a:p>
          <a:p>
            <a:pPr indent="-317500" lvl="0" marL="317500" rtl="0" algn="l">
              <a:lnSpc>
                <a:spcPct val="100000"/>
              </a:lnSpc>
              <a:spcBef>
                <a:spcPts val="1000"/>
              </a:spcBef>
              <a:spcAft>
                <a:spcPts val="0"/>
              </a:spcAft>
              <a:buSzPts val="1400"/>
              <a:buChar char="•"/>
            </a:pPr>
            <a:r>
              <a:rPr lang="en" sz="1400"/>
              <a:t>Ask learners to copy the cell color (green= understand, yellow = still need help, red = do not understand) that best describes their understanding of 2-3 topics and paste them under their chosen student number</a:t>
            </a:r>
            <a:endParaRPr>
              <a:latin typeface="Arial"/>
              <a:ea typeface="Arial"/>
              <a:cs typeface="Arial"/>
              <a:sym typeface="Arial"/>
            </a:endParaRPr>
          </a:p>
          <a:p>
            <a:pPr indent="-317500" lvl="0" marL="317500" rtl="0" algn="l">
              <a:lnSpc>
                <a:spcPct val="100000"/>
              </a:lnSpc>
              <a:spcBef>
                <a:spcPts val="1000"/>
              </a:spcBef>
              <a:spcAft>
                <a:spcPts val="700"/>
              </a:spcAft>
              <a:buSzPts val="1400"/>
              <a:buChar char="•"/>
            </a:pPr>
            <a:r>
              <a:rPr lang="en" sz="1400"/>
              <a:t>View emerging themes and use these to direct the class session or to encourage peer-to-peer learning</a:t>
            </a:r>
            <a:endParaRPr sz="600"/>
          </a:p>
        </p:txBody>
      </p:sp>
      <p:sp>
        <p:nvSpPr>
          <p:cNvPr id="184" name="Google Shape;184;p32"/>
          <p:cNvSpPr txBox="1"/>
          <p:nvPr/>
        </p:nvSpPr>
        <p:spPr>
          <a:xfrm>
            <a:off x="1240378" y="4680225"/>
            <a:ext cx="7113300" cy="318000"/>
          </a:xfrm>
          <a:prstGeom prst="rect">
            <a:avLst/>
          </a:prstGeom>
          <a:noFill/>
          <a:ln>
            <a:noFill/>
          </a:ln>
        </p:spPr>
        <p:txBody>
          <a:bodyPr anchorCtr="0" anchor="t" bIns="81250" lIns="81250" spcFirstLastPara="1" rIns="81250" wrap="square" tIns="81250">
            <a:spAutoFit/>
          </a:bodyPr>
          <a:lstStyle/>
          <a:p>
            <a:pPr indent="0" lvl="0" marL="0" marR="0" rtl="0" algn="ctr">
              <a:lnSpc>
                <a:spcPct val="115000"/>
              </a:lnSpc>
              <a:spcBef>
                <a:spcPts val="0"/>
              </a:spcBef>
              <a:spcAft>
                <a:spcPts val="40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b="0" i="0" lang="en" sz="1000" u="sng" cap="none" strike="noStrike">
                <a:solidFill>
                  <a:schemeClr val="hlink"/>
                </a:solidFill>
                <a:latin typeface="DM Sans"/>
                <a:ea typeface="DM Sans"/>
                <a:cs typeface="DM Sans"/>
                <a:sym typeface="DM Sans"/>
                <a:hlinkClick r:id="rId3"/>
              </a:rPr>
              <a:t>Distributing documents</a:t>
            </a:r>
            <a:r>
              <a:rPr b="0" i="0" lang="en" sz="1000" u="none" cap="none" strike="noStrike">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Setting a Timer</a:t>
            </a:r>
            <a:endParaRPr b="0" i="0" sz="1300" u="none" cap="none" strike="noStrike">
              <a:solidFill>
                <a:srgbClr val="000000"/>
              </a:solidFill>
              <a:latin typeface="DM Sans"/>
              <a:ea typeface="DM Sans"/>
              <a:cs typeface="DM Sans"/>
              <a:sym typeface="DM Sans"/>
            </a:endParaRPr>
          </a:p>
        </p:txBody>
      </p:sp>
      <p:pic>
        <p:nvPicPr>
          <p:cNvPr id="185" name="Google Shape;185;p32"/>
          <p:cNvPicPr preferRelativeResize="0"/>
          <p:nvPr/>
        </p:nvPicPr>
        <p:blipFill>
          <a:blip r:embed="rId5">
            <a:alphaModFix/>
          </a:blip>
          <a:stretch>
            <a:fillRect/>
          </a:stretch>
        </p:blipFill>
        <p:spPr>
          <a:xfrm>
            <a:off x="4100125" y="1101074"/>
            <a:ext cx="4572001" cy="2710155"/>
          </a:xfrm>
          <a:prstGeom prst="rect">
            <a:avLst/>
          </a:prstGeom>
          <a:noFill/>
          <a:ln>
            <a:noFill/>
          </a:ln>
        </p:spPr>
      </p:pic>
      <p:pic>
        <p:nvPicPr>
          <p:cNvPr id="186" name="Google Shape;186;p32"/>
          <p:cNvPicPr preferRelativeResize="0"/>
          <p:nvPr/>
        </p:nvPicPr>
        <p:blipFill rotWithShape="1">
          <a:blip r:embed="rId6">
            <a:alphaModFix/>
          </a:blip>
          <a:srcRect b="9098" l="0" r="34158" t="17935"/>
          <a:stretch/>
        </p:blipFill>
        <p:spPr>
          <a:xfrm>
            <a:off x="4100125" y="1604363"/>
            <a:ext cx="3251174" cy="17979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3"/>
          <p:cNvSpPr txBox="1"/>
          <p:nvPr>
            <p:ph idx="4294967295" type="body"/>
          </p:nvPr>
        </p:nvSpPr>
        <p:spPr>
          <a:xfrm>
            <a:off x="311700" y="1152469"/>
            <a:ext cx="3751200" cy="3416400"/>
          </a:xfrm>
          <a:prstGeom prst="rect">
            <a:avLst/>
          </a:prstGeom>
        </p:spPr>
        <p:txBody>
          <a:bodyPr anchorCtr="0" anchor="ctr" bIns="19050" lIns="19050" spcFirstLastPara="1" rIns="19050" wrap="square" tIns="19050">
            <a:noAutofit/>
          </a:bodyPr>
          <a:lstStyle/>
          <a:p>
            <a:pPr indent="-323850" lvl="0" marL="317500" rtl="0" algn="l">
              <a:lnSpc>
                <a:spcPct val="100000"/>
              </a:lnSpc>
              <a:spcBef>
                <a:spcPts val="0"/>
              </a:spcBef>
              <a:spcAft>
                <a:spcPts val="0"/>
              </a:spcAft>
              <a:buSzPts val="1500"/>
              <a:buChar char="•"/>
            </a:pPr>
            <a:r>
              <a:rPr lang="en" sz="1500"/>
              <a:t>Set the audio to Table Mode</a:t>
            </a:r>
            <a:endParaRPr sz="1500"/>
          </a:p>
          <a:p>
            <a:pPr indent="-323850" lvl="0" marL="317500" rtl="0" algn="l">
              <a:lnSpc>
                <a:spcPct val="100000"/>
              </a:lnSpc>
              <a:spcBef>
                <a:spcPts val="700"/>
              </a:spcBef>
              <a:spcAft>
                <a:spcPts val="0"/>
              </a:spcAft>
              <a:buSzPts val="1500"/>
              <a:buChar char="•"/>
            </a:pPr>
            <a:r>
              <a:rPr lang="en" sz="1500"/>
              <a:t>Set a timer for 2 minutes</a:t>
            </a:r>
            <a:endParaRPr sz="1500"/>
          </a:p>
          <a:p>
            <a:pPr indent="-323850" lvl="0" marL="317500" rtl="0" algn="l">
              <a:lnSpc>
                <a:spcPct val="100000"/>
              </a:lnSpc>
              <a:spcBef>
                <a:spcPts val="700"/>
              </a:spcBef>
              <a:spcAft>
                <a:spcPts val="0"/>
              </a:spcAft>
              <a:buSzPts val="1500"/>
              <a:buChar char="•"/>
            </a:pPr>
            <a:r>
              <a:rPr lang="en" sz="1500"/>
              <a:t>Pose a question to learners, about a concept you just covered or about concepts covered in previous sessions</a:t>
            </a:r>
            <a:endParaRPr sz="1500"/>
          </a:p>
          <a:p>
            <a:pPr indent="-323850" lvl="0" marL="317500" rtl="0" algn="l">
              <a:lnSpc>
                <a:spcPct val="100000"/>
              </a:lnSpc>
              <a:spcBef>
                <a:spcPts val="700"/>
              </a:spcBef>
              <a:spcAft>
                <a:spcPts val="0"/>
              </a:spcAft>
              <a:buSzPts val="1500"/>
              <a:buChar char="•"/>
            </a:pPr>
            <a:r>
              <a:rPr lang="en" sz="1500"/>
              <a:t>Direct learners to go to the Chat tab, click the Emoji menu and then type in “number” or “star”</a:t>
            </a:r>
            <a:endParaRPr sz="1100">
              <a:latin typeface="Arial"/>
              <a:ea typeface="Arial"/>
              <a:cs typeface="Arial"/>
              <a:sym typeface="Arial"/>
            </a:endParaRPr>
          </a:p>
          <a:p>
            <a:pPr indent="-323850" lvl="0" marL="317500" rtl="0" algn="l">
              <a:lnSpc>
                <a:spcPct val="100000"/>
              </a:lnSpc>
              <a:spcBef>
                <a:spcPts val="700"/>
              </a:spcBef>
              <a:spcAft>
                <a:spcPts val="700"/>
              </a:spcAft>
              <a:buSzPts val="1500"/>
              <a:buChar char="•"/>
            </a:pPr>
            <a:r>
              <a:rPr lang="en" sz="1500"/>
              <a:t>Ask learners to add a number from 1-5, or 1-5 stars to share their level of understanding and to send it as a private message to you</a:t>
            </a:r>
            <a:endParaRPr sz="2000"/>
          </a:p>
        </p:txBody>
      </p:sp>
      <p:sp>
        <p:nvSpPr>
          <p:cNvPr id="193" name="Google Shape;193;p33"/>
          <p:cNvSpPr txBox="1"/>
          <p:nvPr/>
        </p:nvSpPr>
        <p:spPr>
          <a:xfrm>
            <a:off x="1181269" y="4770900"/>
            <a:ext cx="69375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30000"/>
              </a:lnSpc>
              <a:spcBef>
                <a:spcPts val="0"/>
              </a:spcBef>
              <a:spcAft>
                <a:spcPts val="0"/>
              </a:spcAft>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Setting a Timer</a:t>
            </a:r>
            <a:r>
              <a:rPr b="0" i="0" lang="en" sz="1000" u="none" cap="none" strike="noStrike">
                <a:solidFill>
                  <a:srgbClr val="1C1C1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5"/>
              </a:rPr>
              <a:t>Chat</a:t>
            </a:r>
            <a:endParaRPr b="1" i="0" sz="1100" u="none" cap="none" strike="noStrike">
              <a:solidFill>
                <a:srgbClr val="0C0C0C"/>
              </a:solidFill>
              <a:highlight>
                <a:srgbClr val="FFFFFF"/>
              </a:highlight>
              <a:latin typeface="DM Sans"/>
              <a:ea typeface="DM Sans"/>
              <a:cs typeface="DM Sans"/>
              <a:sym typeface="DM Sans"/>
            </a:endParaRPr>
          </a:p>
        </p:txBody>
      </p:sp>
      <p:sp>
        <p:nvSpPr>
          <p:cNvPr id="194" name="Google Shape;194;p33"/>
          <p:cNvSpPr txBox="1"/>
          <p:nvPr/>
        </p:nvSpPr>
        <p:spPr>
          <a:xfrm>
            <a:off x="417675" y="427250"/>
            <a:ext cx="5319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B0133"/>
                </a:solidFill>
                <a:latin typeface="DM Sans"/>
                <a:ea typeface="DM Sans"/>
                <a:cs typeface="DM Sans"/>
                <a:sym typeface="DM Sans"/>
              </a:rPr>
              <a:t>First to Five</a:t>
            </a:r>
            <a:r>
              <a:rPr lang="en" sz="2200">
                <a:solidFill>
                  <a:srgbClr val="1B0133"/>
                </a:solidFill>
                <a:latin typeface="DM Sans"/>
                <a:ea typeface="DM Sans"/>
                <a:cs typeface="DM Sans"/>
                <a:sym typeface="DM Sans"/>
              </a:rPr>
              <a:t> (3-5 minutes)</a:t>
            </a:r>
            <a:endParaRPr baseline="30000" sz="2600">
              <a:solidFill>
                <a:srgbClr val="061D5F"/>
              </a:solidFill>
              <a:latin typeface="DM Sans"/>
              <a:ea typeface="DM Sans"/>
              <a:cs typeface="DM Sans"/>
              <a:sym typeface="DM Sans"/>
            </a:endParaRPr>
          </a:p>
        </p:txBody>
      </p:sp>
      <p:pic>
        <p:nvPicPr>
          <p:cNvPr id="195" name="Google Shape;195;p33"/>
          <p:cNvPicPr preferRelativeResize="0"/>
          <p:nvPr/>
        </p:nvPicPr>
        <p:blipFill>
          <a:blip r:embed="rId6">
            <a:alphaModFix/>
          </a:blip>
          <a:stretch>
            <a:fillRect/>
          </a:stretch>
        </p:blipFill>
        <p:spPr>
          <a:xfrm>
            <a:off x="4120926" y="1152475"/>
            <a:ext cx="4709649" cy="2718426"/>
          </a:xfrm>
          <a:prstGeom prst="rect">
            <a:avLst/>
          </a:prstGeom>
          <a:noFill/>
          <a:ln>
            <a:noFill/>
          </a:ln>
        </p:spPr>
      </p:pic>
      <p:pic>
        <p:nvPicPr>
          <p:cNvPr id="196" name="Google Shape;196;p33"/>
          <p:cNvPicPr preferRelativeResize="0"/>
          <p:nvPr/>
        </p:nvPicPr>
        <p:blipFill rotWithShape="1">
          <a:blip r:embed="rId7">
            <a:alphaModFix/>
          </a:blip>
          <a:srcRect b="3209" l="0" r="2200" t="-3210"/>
          <a:stretch/>
        </p:blipFill>
        <p:spPr>
          <a:xfrm>
            <a:off x="4120925" y="1652250"/>
            <a:ext cx="3329550" cy="1910450"/>
          </a:xfrm>
          <a:prstGeom prst="rect">
            <a:avLst/>
          </a:prstGeom>
          <a:noFill/>
          <a:ln>
            <a:noFill/>
          </a:ln>
        </p:spPr>
      </p:pic>
      <p:pic>
        <p:nvPicPr>
          <p:cNvPr id="197" name="Google Shape;197;p33"/>
          <p:cNvPicPr preferRelativeResize="0"/>
          <p:nvPr/>
        </p:nvPicPr>
        <p:blipFill rotWithShape="1">
          <a:blip r:embed="rId8">
            <a:alphaModFix/>
          </a:blip>
          <a:srcRect b="0" l="0" r="12280" t="0"/>
          <a:stretch/>
        </p:blipFill>
        <p:spPr>
          <a:xfrm>
            <a:off x="7450475" y="1728450"/>
            <a:ext cx="1380099" cy="1910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4"/>
          <p:cNvSpPr txBox="1"/>
          <p:nvPr>
            <p:ph idx="4294967295" type="body"/>
          </p:nvPr>
        </p:nvSpPr>
        <p:spPr>
          <a:xfrm>
            <a:off x="311700" y="1152469"/>
            <a:ext cx="4800900" cy="3416400"/>
          </a:xfrm>
          <a:prstGeom prst="rect">
            <a:avLst/>
          </a:prstGeom>
        </p:spPr>
        <p:txBody>
          <a:bodyPr anchorCtr="0" anchor="ctr" bIns="19050" lIns="19050" spcFirstLastPara="1" rIns="19050" wrap="square" tIns="19050">
            <a:noAutofit/>
          </a:bodyPr>
          <a:lstStyle/>
          <a:p>
            <a:pPr indent="-342900" lvl="0" marL="317500" rtl="0" algn="l">
              <a:lnSpc>
                <a:spcPct val="100000"/>
              </a:lnSpc>
              <a:spcBef>
                <a:spcPts val="0"/>
              </a:spcBef>
              <a:spcAft>
                <a:spcPts val="0"/>
              </a:spcAft>
              <a:buSzPts val="1800"/>
              <a:buChar char="•"/>
            </a:pPr>
            <a:r>
              <a:rPr lang="en" sz="1800"/>
              <a:t>Set the audio to Table Mode</a:t>
            </a:r>
            <a:endParaRPr sz="1800"/>
          </a:p>
          <a:p>
            <a:pPr indent="-342900" lvl="0" marL="317500" rtl="0" algn="l">
              <a:lnSpc>
                <a:spcPct val="100000"/>
              </a:lnSpc>
              <a:spcBef>
                <a:spcPts val="700"/>
              </a:spcBef>
              <a:spcAft>
                <a:spcPts val="0"/>
              </a:spcAft>
              <a:buSzPts val="1800"/>
              <a:buChar char="•"/>
            </a:pPr>
            <a:r>
              <a:rPr lang="en" sz="1800"/>
              <a:t>Set a timer for 10-15 minutes</a:t>
            </a:r>
            <a:endParaRPr sz="1800"/>
          </a:p>
          <a:p>
            <a:pPr indent="-342900" lvl="0" marL="317500" rtl="0" algn="l">
              <a:lnSpc>
                <a:spcPct val="100000"/>
              </a:lnSpc>
              <a:spcBef>
                <a:spcPts val="700"/>
              </a:spcBef>
              <a:spcAft>
                <a:spcPts val="0"/>
              </a:spcAft>
              <a:buSzPts val="1800"/>
              <a:buChar char="•"/>
            </a:pPr>
            <a:r>
              <a:rPr lang="en" sz="1800"/>
              <a:t>Using predetermined questions about the syllabus content, such as assignment due dates, policies and materials, add these to the Q&amp;A tab</a:t>
            </a:r>
            <a:endParaRPr sz="1800"/>
          </a:p>
          <a:p>
            <a:pPr indent="-342900" lvl="0" marL="317500" rtl="0" algn="l">
              <a:lnSpc>
                <a:spcPct val="100000"/>
              </a:lnSpc>
              <a:spcBef>
                <a:spcPts val="700"/>
              </a:spcBef>
              <a:spcAft>
                <a:spcPts val="0"/>
              </a:spcAft>
              <a:buSzPts val="1800"/>
              <a:buChar char="•"/>
            </a:pPr>
            <a:r>
              <a:rPr lang="en" sz="1800"/>
              <a:t>Direct learners to review the syllabus and answer the questions in the Q&amp;A tab</a:t>
            </a:r>
            <a:endParaRPr sz="1400">
              <a:latin typeface="Arial"/>
              <a:ea typeface="Arial"/>
              <a:cs typeface="Arial"/>
              <a:sym typeface="Arial"/>
            </a:endParaRPr>
          </a:p>
          <a:p>
            <a:pPr indent="-342900" lvl="0" marL="317500" rtl="0" algn="l">
              <a:lnSpc>
                <a:spcPct val="100000"/>
              </a:lnSpc>
              <a:spcBef>
                <a:spcPts val="700"/>
              </a:spcBef>
              <a:spcAft>
                <a:spcPts val="700"/>
              </a:spcAft>
              <a:buSzPts val="1800"/>
              <a:buChar char="•"/>
            </a:pPr>
            <a:r>
              <a:rPr lang="en" sz="1800"/>
              <a:t>Leave time for a group discussion, you can switch the audio to Room Mode</a:t>
            </a:r>
            <a:endParaRPr sz="2400"/>
          </a:p>
        </p:txBody>
      </p:sp>
      <p:sp>
        <p:nvSpPr>
          <p:cNvPr id="204" name="Google Shape;204;p34"/>
          <p:cNvSpPr txBox="1"/>
          <p:nvPr/>
        </p:nvSpPr>
        <p:spPr>
          <a:xfrm>
            <a:off x="1047938" y="4803919"/>
            <a:ext cx="69375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30000"/>
              </a:lnSpc>
              <a:spcBef>
                <a:spcPts val="0"/>
              </a:spcBef>
              <a:spcAft>
                <a:spcPts val="0"/>
              </a:spcAft>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Setting a Timer</a:t>
            </a:r>
            <a:r>
              <a:rPr b="0" i="0" lang="en" sz="1000" u="none" cap="none" strike="noStrike">
                <a:solidFill>
                  <a:srgbClr val="1C1C1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5"/>
              </a:rPr>
              <a:t>Moderating the Q&amp;A</a:t>
            </a:r>
            <a:endParaRPr b="1" i="0" sz="1100" u="none" cap="none" strike="noStrike">
              <a:solidFill>
                <a:srgbClr val="0C0C0C"/>
              </a:solidFill>
              <a:highlight>
                <a:srgbClr val="FFFFFF"/>
              </a:highlight>
              <a:latin typeface="DM Sans"/>
              <a:ea typeface="DM Sans"/>
              <a:cs typeface="DM Sans"/>
              <a:sym typeface="DM Sans"/>
            </a:endParaRPr>
          </a:p>
        </p:txBody>
      </p:sp>
      <p:sp>
        <p:nvSpPr>
          <p:cNvPr id="205" name="Google Shape;205;p34"/>
          <p:cNvSpPr txBox="1"/>
          <p:nvPr/>
        </p:nvSpPr>
        <p:spPr>
          <a:xfrm>
            <a:off x="417675" y="427250"/>
            <a:ext cx="5319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B0133"/>
                </a:solidFill>
                <a:latin typeface="DM Sans"/>
                <a:ea typeface="DM Sans"/>
                <a:cs typeface="DM Sans"/>
                <a:sym typeface="DM Sans"/>
              </a:rPr>
              <a:t>Syllabus Quiz</a:t>
            </a:r>
            <a:r>
              <a:rPr lang="en" sz="2200">
                <a:solidFill>
                  <a:srgbClr val="1B0133"/>
                </a:solidFill>
                <a:latin typeface="DM Sans"/>
                <a:ea typeface="DM Sans"/>
                <a:cs typeface="DM Sans"/>
                <a:sym typeface="DM Sans"/>
              </a:rPr>
              <a:t> (15 minutes)</a:t>
            </a:r>
            <a:endParaRPr baseline="30000" sz="2600">
              <a:solidFill>
                <a:srgbClr val="061D5F"/>
              </a:solidFill>
              <a:latin typeface="DM Sans"/>
              <a:ea typeface="DM Sans"/>
              <a:cs typeface="DM Sans"/>
              <a:sym typeface="DM Sans"/>
            </a:endParaRPr>
          </a:p>
        </p:txBody>
      </p:sp>
      <p:pic>
        <p:nvPicPr>
          <p:cNvPr id="206" name="Google Shape;206;p34"/>
          <p:cNvPicPr preferRelativeResize="0"/>
          <p:nvPr/>
        </p:nvPicPr>
        <p:blipFill>
          <a:blip r:embed="rId6">
            <a:alphaModFix/>
          </a:blip>
          <a:stretch>
            <a:fillRect/>
          </a:stretch>
        </p:blipFill>
        <p:spPr>
          <a:xfrm>
            <a:off x="5112600" y="273229"/>
            <a:ext cx="2872849" cy="3577121"/>
          </a:xfrm>
          <a:prstGeom prst="rect">
            <a:avLst/>
          </a:prstGeom>
          <a:noFill/>
          <a:ln>
            <a:noFill/>
          </a:ln>
        </p:spPr>
      </p:pic>
      <p:pic>
        <p:nvPicPr>
          <p:cNvPr id="207" name="Google Shape;207;p34"/>
          <p:cNvPicPr preferRelativeResize="0"/>
          <p:nvPr/>
        </p:nvPicPr>
        <p:blipFill>
          <a:blip r:embed="rId7">
            <a:alphaModFix/>
          </a:blip>
          <a:stretch>
            <a:fillRect/>
          </a:stretch>
        </p:blipFill>
        <p:spPr>
          <a:xfrm>
            <a:off x="6066050" y="1398950"/>
            <a:ext cx="2628376" cy="3249075"/>
          </a:xfrm>
          <a:prstGeom prst="rect">
            <a:avLst/>
          </a:prstGeom>
          <a:noFill/>
          <a:ln>
            <a:noFill/>
          </a:ln>
        </p:spPr>
      </p:pic>
      <p:pic>
        <p:nvPicPr>
          <p:cNvPr id="208" name="Google Shape;208;p34"/>
          <p:cNvPicPr preferRelativeResize="0"/>
          <p:nvPr/>
        </p:nvPicPr>
        <p:blipFill>
          <a:blip r:embed="rId8">
            <a:alphaModFix/>
          </a:blip>
          <a:stretch>
            <a:fillRect/>
          </a:stretch>
        </p:blipFill>
        <p:spPr>
          <a:xfrm>
            <a:off x="5466400" y="3803284"/>
            <a:ext cx="2649925" cy="8447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5"/>
          <p:cNvSpPr txBox="1"/>
          <p:nvPr>
            <p:ph idx="4294967295" type="body"/>
          </p:nvPr>
        </p:nvSpPr>
        <p:spPr>
          <a:xfrm>
            <a:off x="311700" y="1152469"/>
            <a:ext cx="5514900" cy="3416400"/>
          </a:xfrm>
          <a:prstGeom prst="rect">
            <a:avLst/>
          </a:prstGeom>
        </p:spPr>
        <p:txBody>
          <a:bodyPr anchorCtr="0" anchor="ctr" bIns="19050" lIns="19050" spcFirstLastPara="1" rIns="19050" wrap="square" tIns="19050">
            <a:noAutofit/>
          </a:bodyPr>
          <a:lstStyle/>
          <a:p>
            <a:pPr indent="-330200" lvl="0" marL="317500" rtl="0" algn="l">
              <a:lnSpc>
                <a:spcPct val="100000"/>
              </a:lnSpc>
              <a:spcBef>
                <a:spcPts val="0"/>
              </a:spcBef>
              <a:spcAft>
                <a:spcPts val="0"/>
              </a:spcAft>
              <a:buSzPts val="1600"/>
              <a:buChar char="•"/>
            </a:pPr>
            <a:r>
              <a:rPr lang="en" sz="1600"/>
              <a:t>Set the audio to Table Mode</a:t>
            </a:r>
            <a:endParaRPr sz="1600"/>
          </a:p>
          <a:p>
            <a:pPr indent="-330200" lvl="0" marL="317500" rtl="0" algn="l">
              <a:lnSpc>
                <a:spcPct val="100000"/>
              </a:lnSpc>
              <a:spcBef>
                <a:spcPts val="700"/>
              </a:spcBef>
              <a:spcAft>
                <a:spcPts val="0"/>
              </a:spcAft>
              <a:buSzPts val="1600"/>
              <a:buChar char="•"/>
            </a:pPr>
            <a:r>
              <a:rPr lang="en" sz="1600"/>
              <a:t>Set a timer for 10 minutes</a:t>
            </a:r>
            <a:endParaRPr sz="1600"/>
          </a:p>
          <a:p>
            <a:pPr indent="-330200" lvl="0" marL="317500" rtl="0" algn="l">
              <a:lnSpc>
                <a:spcPct val="100000"/>
              </a:lnSpc>
              <a:spcBef>
                <a:spcPts val="700"/>
              </a:spcBef>
              <a:spcAft>
                <a:spcPts val="0"/>
              </a:spcAft>
              <a:buSzPts val="1600"/>
              <a:buChar char="•"/>
            </a:pPr>
            <a:r>
              <a:rPr lang="en" sz="1600"/>
              <a:t>Ask learners to answer one of the following questions at the end of each class, using the Notes tab</a:t>
            </a:r>
            <a:endParaRPr sz="700"/>
          </a:p>
          <a:p>
            <a:pPr indent="-228600" lvl="1" marL="635000" rtl="0" algn="l">
              <a:lnSpc>
                <a:spcPct val="100000"/>
              </a:lnSpc>
              <a:spcBef>
                <a:spcPts val="0"/>
              </a:spcBef>
              <a:spcAft>
                <a:spcPts val="0"/>
              </a:spcAft>
              <a:buSzPts val="1200"/>
              <a:buChar char="○"/>
            </a:pPr>
            <a:r>
              <a:rPr lang="en" sz="800"/>
              <a:t>Write 3 questions you have about what we did in session today</a:t>
            </a:r>
            <a:endParaRPr sz="800"/>
          </a:p>
          <a:p>
            <a:pPr indent="-228600" lvl="1" marL="635000" rtl="0" algn="l">
              <a:lnSpc>
                <a:spcPct val="100000"/>
              </a:lnSpc>
              <a:spcBef>
                <a:spcPts val="0"/>
              </a:spcBef>
              <a:spcAft>
                <a:spcPts val="0"/>
              </a:spcAft>
              <a:buSzPts val="1200"/>
              <a:buChar char="○"/>
            </a:pPr>
            <a:r>
              <a:rPr lang="en" sz="800"/>
              <a:t>Explain how something you learned today connects to another lesson</a:t>
            </a:r>
            <a:endParaRPr sz="800"/>
          </a:p>
          <a:p>
            <a:pPr indent="-228600" lvl="1" marL="635000" rtl="0" algn="l">
              <a:lnSpc>
                <a:spcPct val="100000"/>
              </a:lnSpc>
              <a:spcBef>
                <a:spcPts val="0"/>
              </a:spcBef>
              <a:spcAft>
                <a:spcPts val="0"/>
              </a:spcAft>
              <a:buSzPts val="1200"/>
              <a:buChar char="○"/>
            </a:pPr>
            <a:r>
              <a:rPr lang="en" sz="800"/>
              <a:t>Write the most important idea from today’s lesson</a:t>
            </a:r>
            <a:endParaRPr sz="800"/>
          </a:p>
          <a:p>
            <a:pPr indent="-228600" lvl="1" marL="635000" rtl="0" algn="l">
              <a:lnSpc>
                <a:spcPct val="100000"/>
              </a:lnSpc>
              <a:spcBef>
                <a:spcPts val="0"/>
              </a:spcBef>
              <a:spcAft>
                <a:spcPts val="0"/>
              </a:spcAft>
              <a:buSzPts val="1200"/>
              <a:buChar char="○"/>
            </a:pPr>
            <a:r>
              <a:rPr lang="en" sz="800"/>
              <a:t>Write 3 questions that might be on the test</a:t>
            </a:r>
            <a:endParaRPr sz="800"/>
          </a:p>
          <a:p>
            <a:pPr indent="-228600" lvl="1" marL="635000" rtl="0" algn="l">
              <a:lnSpc>
                <a:spcPct val="100000"/>
              </a:lnSpc>
              <a:spcBef>
                <a:spcPts val="0"/>
              </a:spcBef>
              <a:spcAft>
                <a:spcPts val="0"/>
              </a:spcAft>
              <a:buSzPts val="1200"/>
              <a:buChar char="○"/>
            </a:pPr>
            <a:r>
              <a:rPr lang="en" sz="800"/>
              <a:t>Write an explanation to another student of what you learned</a:t>
            </a:r>
            <a:endParaRPr sz="800"/>
          </a:p>
          <a:p>
            <a:pPr indent="-228600" lvl="1" marL="635000" rtl="0" algn="l">
              <a:lnSpc>
                <a:spcPct val="100000"/>
              </a:lnSpc>
              <a:spcBef>
                <a:spcPts val="0"/>
              </a:spcBef>
              <a:spcAft>
                <a:spcPts val="0"/>
              </a:spcAft>
              <a:buSzPts val="1200"/>
              <a:buChar char="○"/>
            </a:pPr>
            <a:r>
              <a:rPr lang="en" sz="800"/>
              <a:t>What was the most interesting thing you learned today? Why?</a:t>
            </a:r>
            <a:endParaRPr sz="800"/>
          </a:p>
          <a:p>
            <a:pPr indent="-228600" lvl="1" marL="635000" rtl="0" algn="l">
              <a:lnSpc>
                <a:spcPct val="100000"/>
              </a:lnSpc>
              <a:spcBef>
                <a:spcPts val="0"/>
              </a:spcBef>
              <a:spcAft>
                <a:spcPts val="0"/>
              </a:spcAft>
              <a:buSzPts val="1200"/>
              <a:buChar char="○"/>
            </a:pPr>
            <a:r>
              <a:rPr lang="en" sz="800"/>
              <a:t>What confused you about this lesson?</a:t>
            </a:r>
            <a:endParaRPr sz="800"/>
          </a:p>
          <a:p>
            <a:pPr indent="-330200" lvl="0" marL="317500" rtl="0" algn="l">
              <a:lnSpc>
                <a:spcPct val="100000"/>
              </a:lnSpc>
              <a:spcBef>
                <a:spcPts val="0"/>
              </a:spcBef>
              <a:spcAft>
                <a:spcPts val="700"/>
              </a:spcAft>
              <a:buSzPts val="1600"/>
              <a:buChar char="•"/>
            </a:pPr>
            <a:r>
              <a:rPr lang="en" sz="1600"/>
              <a:t>Ask learners to return to the questions and answers at the end of each unit and use to self-quiz or measure learning progress</a:t>
            </a:r>
            <a:endParaRPr sz="1600"/>
          </a:p>
        </p:txBody>
      </p:sp>
      <p:sp>
        <p:nvSpPr>
          <p:cNvPr id="215" name="Google Shape;215;p35"/>
          <p:cNvSpPr txBox="1"/>
          <p:nvPr/>
        </p:nvSpPr>
        <p:spPr>
          <a:xfrm>
            <a:off x="1047938" y="4803919"/>
            <a:ext cx="69375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30000"/>
              </a:lnSpc>
              <a:spcBef>
                <a:spcPts val="0"/>
              </a:spcBef>
              <a:spcAft>
                <a:spcPts val="0"/>
              </a:spcAft>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Setting a Timer</a:t>
            </a:r>
            <a:r>
              <a:rPr b="0" i="0" lang="en" sz="1000" u="none" cap="none" strike="noStrike">
                <a:solidFill>
                  <a:srgbClr val="1C1C1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5"/>
              </a:rPr>
              <a:t>Student Notes</a:t>
            </a:r>
            <a:endParaRPr b="1" i="0" sz="1100" u="none" cap="none" strike="noStrike">
              <a:solidFill>
                <a:srgbClr val="0C0C0C"/>
              </a:solidFill>
              <a:highlight>
                <a:srgbClr val="FFFFFF"/>
              </a:highlight>
              <a:latin typeface="DM Sans"/>
              <a:ea typeface="DM Sans"/>
              <a:cs typeface="DM Sans"/>
              <a:sym typeface="DM Sans"/>
            </a:endParaRPr>
          </a:p>
        </p:txBody>
      </p:sp>
      <p:sp>
        <p:nvSpPr>
          <p:cNvPr id="216" name="Google Shape;216;p35"/>
          <p:cNvSpPr txBox="1"/>
          <p:nvPr/>
        </p:nvSpPr>
        <p:spPr>
          <a:xfrm>
            <a:off x="417675" y="427250"/>
            <a:ext cx="5319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B0133"/>
                </a:solidFill>
                <a:latin typeface="DM Sans"/>
                <a:ea typeface="DM Sans"/>
                <a:cs typeface="DM Sans"/>
                <a:sym typeface="DM Sans"/>
              </a:rPr>
              <a:t>Learning Logs</a:t>
            </a:r>
            <a:r>
              <a:rPr lang="en" sz="2200">
                <a:solidFill>
                  <a:srgbClr val="1B0133"/>
                </a:solidFill>
                <a:latin typeface="DM Sans"/>
                <a:ea typeface="DM Sans"/>
                <a:cs typeface="DM Sans"/>
                <a:sym typeface="DM Sans"/>
              </a:rPr>
              <a:t> (10 minutes)</a:t>
            </a:r>
            <a:endParaRPr baseline="30000" sz="2600">
              <a:solidFill>
                <a:srgbClr val="061D5F"/>
              </a:solidFill>
              <a:latin typeface="DM Sans"/>
              <a:ea typeface="DM Sans"/>
              <a:cs typeface="DM Sans"/>
              <a:sym typeface="DM Sans"/>
            </a:endParaRPr>
          </a:p>
        </p:txBody>
      </p:sp>
      <p:pic>
        <p:nvPicPr>
          <p:cNvPr id="217" name="Google Shape;217;p35"/>
          <p:cNvPicPr preferRelativeResize="0"/>
          <p:nvPr/>
        </p:nvPicPr>
        <p:blipFill rotWithShape="1">
          <a:blip r:embed="rId6">
            <a:alphaModFix/>
          </a:blip>
          <a:srcRect b="0" l="0" r="0" t="10281"/>
          <a:stretch/>
        </p:blipFill>
        <p:spPr>
          <a:xfrm>
            <a:off x="5901425" y="512700"/>
            <a:ext cx="2762107" cy="3304201"/>
          </a:xfrm>
          <a:prstGeom prst="rect">
            <a:avLst/>
          </a:prstGeom>
          <a:noFill/>
          <a:ln>
            <a:noFill/>
          </a:ln>
        </p:spPr>
      </p:pic>
      <p:pic>
        <p:nvPicPr>
          <p:cNvPr id="218" name="Google Shape;218;p35"/>
          <p:cNvPicPr preferRelativeResize="0"/>
          <p:nvPr/>
        </p:nvPicPr>
        <p:blipFill>
          <a:blip r:embed="rId7">
            <a:alphaModFix/>
          </a:blip>
          <a:stretch>
            <a:fillRect/>
          </a:stretch>
        </p:blipFill>
        <p:spPr>
          <a:xfrm>
            <a:off x="5901425" y="3687300"/>
            <a:ext cx="2762100" cy="88051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6"/>
          <p:cNvSpPr txBox="1"/>
          <p:nvPr>
            <p:ph idx="4294967295" type="body"/>
          </p:nvPr>
        </p:nvSpPr>
        <p:spPr>
          <a:xfrm>
            <a:off x="311700" y="1152469"/>
            <a:ext cx="4987200" cy="3416400"/>
          </a:xfrm>
          <a:prstGeom prst="rect">
            <a:avLst/>
          </a:prstGeom>
        </p:spPr>
        <p:txBody>
          <a:bodyPr anchorCtr="0" anchor="ctr" bIns="19050" lIns="19050" spcFirstLastPara="1" rIns="19050" wrap="square" tIns="19050">
            <a:noAutofit/>
          </a:bodyPr>
          <a:lstStyle/>
          <a:p>
            <a:pPr indent="-330200" lvl="0" marL="317500" rtl="0" algn="l">
              <a:lnSpc>
                <a:spcPct val="100000"/>
              </a:lnSpc>
              <a:spcBef>
                <a:spcPts val="0"/>
              </a:spcBef>
              <a:spcAft>
                <a:spcPts val="0"/>
              </a:spcAft>
              <a:buSzPts val="1600"/>
              <a:buChar char="•"/>
            </a:pPr>
            <a:r>
              <a:rPr lang="en" sz="1600"/>
              <a:t>Set a timer for 15 minutes</a:t>
            </a:r>
            <a:endParaRPr sz="1600"/>
          </a:p>
          <a:p>
            <a:pPr indent="-330200" lvl="0" marL="317500" rtl="0" algn="l">
              <a:lnSpc>
                <a:spcPct val="100000"/>
              </a:lnSpc>
              <a:spcBef>
                <a:spcPts val="700"/>
              </a:spcBef>
              <a:spcAft>
                <a:spcPts val="0"/>
              </a:spcAft>
              <a:buSzPts val="1600"/>
              <a:buChar char="•"/>
            </a:pPr>
            <a:r>
              <a:rPr lang="en" sz="1600"/>
              <a:t>Ask learners to post a question they have or something they don’t understand in the Q&amp;A tab, anonymously</a:t>
            </a:r>
            <a:endParaRPr sz="1600"/>
          </a:p>
          <a:p>
            <a:pPr indent="-330200" lvl="0" marL="317500" rtl="0" algn="l">
              <a:lnSpc>
                <a:spcPct val="100000"/>
              </a:lnSpc>
              <a:spcBef>
                <a:spcPts val="700"/>
              </a:spcBef>
              <a:spcAft>
                <a:spcPts val="0"/>
              </a:spcAft>
              <a:buSzPts val="1600"/>
              <a:buChar char="•"/>
            </a:pPr>
            <a:r>
              <a:rPr lang="en" sz="1600"/>
              <a:t>Ask learners to also review posted questions and answer any they wish, anonymously</a:t>
            </a:r>
            <a:endParaRPr sz="1200">
              <a:latin typeface="Arial"/>
              <a:ea typeface="Arial"/>
              <a:cs typeface="Arial"/>
              <a:sym typeface="Arial"/>
            </a:endParaRPr>
          </a:p>
          <a:p>
            <a:pPr indent="-330200" lvl="0" marL="317500" rtl="0" algn="l">
              <a:lnSpc>
                <a:spcPct val="100000"/>
              </a:lnSpc>
              <a:spcBef>
                <a:spcPts val="700"/>
              </a:spcBef>
              <a:spcAft>
                <a:spcPts val="0"/>
              </a:spcAft>
              <a:buSzPts val="1600"/>
              <a:buChar char="•"/>
            </a:pPr>
            <a:r>
              <a:rPr lang="en" sz="1600"/>
              <a:t>Leave 5 minutes at the end of the session to either read the questions aloud or ask learners to read them aloud</a:t>
            </a:r>
            <a:endParaRPr sz="1600"/>
          </a:p>
          <a:p>
            <a:pPr indent="-330200" lvl="0" marL="317500" rtl="0" algn="l">
              <a:lnSpc>
                <a:spcPct val="100000"/>
              </a:lnSpc>
              <a:spcBef>
                <a:spcPts val="700"/>
              </a:spcBef>
              <a:spcAft>
                <a:spcPts val="700"/>
              </a:spcAft>
              <a:buSzPts val="1600"/>
              <a:buChar char="•"/>
            </a:pPr>
            <a:r>
              <a:rPr lang="en" sz="1600"/>
              <a:t>Encourage learners to discuss and answer questions at their tables or answer them yourself as needed</a:t>
            </a:r>
            <a:endParaRPr sz="1600"/>
          </a:p>
        </p:txBody>
      </p:sp>
      <p:sp>
        <p:nvSpPr>
          <p:cNvPr id="225" name="Google Shape;225;p36"/>
          <p:cNvSpPr txBox="1"/>
          <p:nvPr/>
        </p:nvSpPr>
        <p:spPr>
          <a:xfrm>
            <a:off x="1047938" y="4803919"/>
            <a:ext cx="69375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30000"/>
              </a:lnSpc>
              <a:spcBef>
                <a:spcPts val="0"/>
              </a:spcBef>
              <a:spcAft>
                <a:spcPts val="0"/>
              </a:spcAft>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Setting a Timer</a:t>
            </a:r>
            <a:r>
              <a:rPr b="0" i="0" lang="en" sz="1000" u="none" cap="none" strike="noStrike">
                <a:solidFill>
                  <a:srgbClr val="1C1C1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4"/>
              </a:rPr>
              <a:t>Moderating the Q&amp;A</a:t>
            </a:r>
            <a:endParaRPr b="1" i="0" sz="1100" u="none" cap="none" strike="noStrike">
              <a:solidFill>
                <a:srgbClr val="0C0C0C"/>
              </a:solidFill>
              <a:highlight>
                <a:srgbClr val="FFFFFF"/>
              </a:highlight>
              <a:latin typeface="DM Sans"/>
              <a:ea typeface="DM Sans"/>
              <a:cs typeface="DM Sans"/>
              <a:sym typeface="DM Sans"/>
            </a:endParaRPr>
          </a:p>
        </p:txBody>
      </p:sp>
      <p:sp>
        <p:nvSpPr>
          <p:cNvPr id="226" name="Google Shape;226;p36"/>
          <p:cNvSpPr txBox="1"/>
          <p:nvPr/>
        </p:nvSpPr>
        <p:spPr>
          <a:xfrm>
            <a:off x="417675" y="427250"/>
            <a:ext cx="5319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B0133"/>
                </a:solidFill>
                <a:latin typeface="DM Sans"/>
                <a:ea typeface="DM Sans"/>
                <a:cs typeface="DM Sans"/>
                <a:sym typeface="DM Sans"/>
              </a:rPr>
              <a:t>Snowball </a:t>
            </a:r>
            <a:r>
              <a:rPr lang="en" sz="2200">
                <a:solidFill>
                  <a:srgbClr val="1B0133"/>
                </a:solidFill>
                <a:latin typeface="DM Sans"/>
                <a:ea typeface="DM Sans"/>
                <a:cs typeface="DM Sans"/>
                <a:sym typeface="DM Sans"/>
              </a:rPr>
              <a:t>(10-15 minutes)</a:t>
            </a:r>
            <a:endParaRPr baseline="30000" sz="2600">
              <a:solidFill>
                <a:srgbClr val="061D5F"/>
              </a:solidFill>
              <a:latin typeface="DM Sans"/>
              <a:ea typeface="DM Sans"/>
              <a:cs typeface="DM Sans"/>
              <a:sym typeface="DM Sans"/>
            </a:endParaRPr>
          </a:p>
        </p:txBody>
      </p:sp>
      <p:pic>
        <p:nvPicPr>
          <p:cNvPr id="227" name="Google Shape;227;p36"/>
          <p:cNvPicPr preferRelativeResize="0"/>
          <p:nvPr/>
        </p:nvPicPr>
        <p:blipFill>
          <a:blip r:embed="rId5">
            <a:alphaModFix/>
          </a:blip>
          <a:stretch>
            <a:fillRect/>
          </a:stretch>
        </p:blipFill>
        <p:spPr>
          <a:xfrm>
            <a:off x="5630525" y="620275"/>
            <a:ext cx="2568276" cy="3154776"/>
          </a:xfrm>
          <a:prstGeom prst="rect">
            <a:avLst/>
          </a:prstGeom>
          <a:noFill/>
          <a:ln>
            <a:noFill/>
          </a:ln>
        </p:spPr>
      </p:pic>
      <p:pic>
        <p:nvPicPr>
          <p:cNvPr id="228" name="Google Shape;228;p36"/>
          <p:cNvPicPr preferRelativeResize="0"/>
          <p:nvPr/>
        </p:nvPicPr>
        <p:blipFill>
          <a:blip r:embed="rId6">
            <a:alphaModFix/>
          </a:blip>
          <a:stretch>
            <a:fillRect/>
          </a:stretch>
        </p:blipFill>
        <p:spPr>
          <a:xfrm>
            <a:off x="5630525" y="3775050"/>
            <a:ext cx="2568275" cy="8187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7"/>
          <p:cNvSpPr txBox="1"/>
          <p:nvPr>
            <p:ph idx="4294967295" type="body"/>
          </p:nvPr>
        </p:nvSpPr>
        <p:spPr>
          <a:xfrm>
            <a:off x="311700" y="1152469"/>
            <a:ext cx="4188900" cy="3416400"/>
          </a:xfrm>
          <a:prstGeom prst="rect">
            <a:avLst/>
          </a:prstGeom>
        </p:spPr>
        <p:txBody>
          <a:bodyPr anchorCtr="0" anchor="ctr" bIns="19050" lIns="19050" spcFirstLastPara="1" rIns="19050" wrap="square" tIns="19050">
            <a:noAutofit/>
          </a:bodyPr>
          <a:lstStyle/>
          <a:p>
            <a:pPr indent="-222250" lvl="0" marL="165100" rtl="0" algn="l">
              <a:lnSpc>
                <a:spcPct val="100000"/>
              </a:lnSpc>
              <a:spcBef>
                <a:spcPts val="400"/>
              </a:spcBef>
              <a:spcAft>
                <a:spcPts val="0"/>
              </a:spcAft>
              <a:buSzPts val="1500"/>
              <a:buChar char="•"/>
            </a:pPr>
            <a:r>
              <a:rPr lang="en" sz="1200"/>
              <a:t>Open a class</a:t>
            </a:r>
            <a:r>
              <a:rPr lang="en" sz="1200"/>
              <a:t> whiteboard and share it with the class</a:t>
            </a:r>
            <a:endParaRPr sz="1800"/>
          </a:p>
          <a:p>
            <a:pPr indent="-222250" lvl="0" marL="165100" rtl="0" algn="l">
              <a:lnSpc>
                <a:spcPct val="100000"/>
              </a:lnSpc>
              <a:spcBef>
                <a:spcPts val="800"/>
              </a:spcBef>
              <a:spcAft>
                <a:spcPts val="0"/>
              </a:spcAft>
              <a:buSzPts val="1500"/>
              <a:buChar char="•"/>
            </a:pPr>
            <a:r>
              <a:rPr lang="en" sz="1200"/>
              <a:t>Ask learners to add “post-its” to the board in three colors:</a:t>
            </a:r>
            <a:endParaRPr sz="1200"/>
          </a:p>
          <a:p>
            <a:pPr indent="-228600" lvl="1" marL="635000" rtl="0" algn="l">
              <a:lnSpc>
                <a:spcPct val="100000"/>
              </a:lnSpc>
              <a:spcBef>
                <a:spcPts val="800"/>
              </a:spcBef>
              <a:spcAft>
                <a:spcPts val="0"/>
              </a:spcAft>
              <a:buSzPts val="1200"/>
              <a:buChar char="•"/>
            </a:pPr>
            <a:r>
              <a:rPr lang="en" sz="1200"/>
              <a:t>3 topics that they know well enough to “teach” the other students</a:t>
            </a:r>
            <a:endParaRPr sz="1200"/>
          </a:p>
          <a:p>
            <a:pPr indent="-228600" lvl="1" marL="635000" rtl="0" algn="l">
              <a:lnSpc>
                <a:spcPct val="100000"/>
              </a:lnSpc>
              <a:spcBef>
                <a:spcPts val="800"/>
              </a:spcBef>
              <a:spcAft>
                <a:spcPts val="0"/>
              </a:spcAft>
              <a:buSzPts val="1200"/>
              <a:buChar char="•"/>
            </a:pPr>
            <a:r>
              <a:rPr lang="en" sz="1200"/>
              <a:t>2 topics they do not understand and need further assistance with</a:t>
            </a:r>
            <a:endParaRPr sz="1200"/>
          </a:p>
          <a:p>
            <a:pPr indent="-228600" lvl="1" marL="635000" rtl="0" algn="l">
              <a:lnSpc>
                <a:spcPct val="100000"/>
              </a:lnSpc>
              <a:spcBef>
                <a:spcPts val="800"/>
              </a:spcBef>
              <a:spcAft>
                <a:spcPts val="0"/>
              </a:spcAft>
              <a:buSzPts val="1200"/>
              <a:buChar char="•"/>
            </a:pPr>
            <a:r>
              <a:rPr lang="en" sz="1200"/>
              <a:t>1 possible exam question</a:t>
            </a:r>
            <a:endParaRPr sz="1200"/>
          </a:p>
          <a:p>
            <a:pPr indent="-374650" lvl="0" marL="317500" rtl="0" algn="l">
              <a:lnSpc>
                <a:spcPct val="100000"/>
              </a:lnSpc>
              <a:spcBef>
                <a:spcPts val="800"/>
              </a:spcBef>
              <a:spcAft>
                <a:spcPts val="0"/>
              </a:spcAft>
              <a:buSzPts val="1500"/>
              <a:buChar char="•"/>
            </a:pPr>
            <a:r>
              <a:rPr lang="en" sz="1200"/>
              <a:t>Change the names of tables to topics of which learners expressed mastery</a:t>
            </a:r>
            <a:endParaRPr sz="1200"/>
          </a:p>
          <a:p>
            <a:pPr indent="-374650" lvl="0" marL="317500" rtl="0" algn="l">
              <a:lnSpc>
                <a:spcPct val="100000"/>
              </a:lnSpc>
              <a:spcBef>
                <a:spcPts val="800"/>
              </a:spcBef>
              <a:spcAft>
                <a:spcPts val="0"/>
              </a:spcAft>
              <a:buSzPts val="1500"/>
              <a:buChar char="•"/>
            </a:pPr>
            <a:r>
              <a:rPr lang="en" sz="1200"/>
              <a:t>Set a timer for 10 minutes</a:t>
            </a:r>
            <a:endParaRPr sz="1200"/>
          </a:p>
          <a:p>
            <a:pPr indent="-374650" lvl="0" marL="317500" rtl="0" algn="l">
              <a:lnSpc>
                <a:spcPct val="100000"/>
              </a:lnSpc>
              <a:spcBef>
                <a:spcPts val="800"/>
              </a:spcBef>
              <a:spcAft>
                <a:spcPts val="0"/>
              </a:spcAft>
              <a:buSzPts val="1500"/>
              <a:buChar char="•"/>
            </a:pPr>
            <a:r>
              <a:rPr lang="en" sz="1200"/>
              <a:t>Have learners move to tables and spend 10 minutes discussing and teaching each other about the labeled topic; rotate and repeat for 3-5 topics</a:t>
            </a:r>
            <a:endParaRPr sz="2000"/>
          </a:p>
        </p:txBody>
      </p:sp>
      <p:sp>
        <p:nvSpPr>
          <p:cNvPr id="235" name="Google Shape;235;p37"/>
          <p:cNvSpPr txBox="1"/>
          <p:nvPr/>
        </p:nvSpPr>
        <p:spPr>
          <a:xfrm>
            <a:off x="781765" y="4770896"/>
            <a:ext cx="74700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Class </a:t>
            </a:r>
            <a:r>
              <a:rPr lang="en" sz="1000" u="sng">
                <a:solidFill>
                  <a:schemeClr val="hlink"/>
                </a:solidFill>
                <a:latin typeface="DM Sans"/>
                <a:ea typeface="DM Sans"/>
                <a:cs typeface="DM Sans"/>
                <a:sym typeface="DM Sans"/>
                <a:hlinkClick r:id="rId4"/>
              </a:rPr>
              <a:t>Whiteboard</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5"/>
              </a:rPr>
              <a:t>Setting a Timer</a:t>
            </a:r>
            <a:r>
              <a:rPr lang="en" sz="1000">
                <a:solidFill>
                  <a:srgbClr val="0066C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6"/>
              </a:rPr>
              <a:t>Naming Tables</a:t>
            </a:r>
            <a:endParaRPr b="0" i="0" sz="1000" u="none" cap="none" strike="noStrike">
              <a:solidFill>
                <a:srgbClr val="0066CC"/>
              </a:solidFill>
              <a:latin typeface="DM Sans"/>
              <a:ea typeface="DM Sans"/>
              <a:cs typeface="DM Sans"/>
              <a:sym typeface="DM Sans"/>
            </a:endParaRPr>
          </a:p>
        </p:txBody>
      </p:sp>
      <p:sp>
        <p:nvSpPr>
          <p:cNvPr id="236" name="Google Shape;236;p37"/>
          <p:cNvSpPr txBox="1"/>
          <p:nvPr/>
        </p:nvSpPr>
        <p:spPr>
          <a:xfrm>
            <a:off x="417675" y="427250"/>
            <a:ext cx="5319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B0133"/>
                </a:solidFill>
                <a:latin typeface="DM Sans"/>
                <a:ea typeface="DM Sans"/>
                <a:cs typeface="DM Sans"/>
                <a:sym typeface="DM Sans"/>
              </a:rPr>
              <a:t>3-2-1</a:t>
            </a:r>
            <a:r>
              <a:rPr lang="en" sz="2200">
                <a:solidFill>
                  <a:srgbClr val="1B0133"/>
                </a:solidFill>
                <a:latin typeface="DM Sans"/>
                <a:ea typeface="DM Sans"/>
                <a:cs typeface="DM Sans"/>
                <a:sym typeface="DM Sans"/>
              </a:rPr>
              <a:t> (30 minutes)</a:t>
            </a:r>
            <a:endParaRPr baseline="30000" sz="2600">
              <a:solidFill>
                <a:srgbClr val="061D5F"/>
              </a:solidFill>
              <a:latin typeface="DM Sans"/>
              <a:ea typeface="DM Sans"/>
              <a:cs typeface="DM Sans"/>
              <a:sym typeface="DM Sans"/>
            </a:endParaRPr>
          </a:p>
        </p:txBody>
      </p:sp>
      <p:pic>
        <p:nvPicPr>
          <p:cNvPr id="237" name="Google Shape;237;p37"/>
          <p:cNvPicPr preferRelativeResize="0"/>
          <p:nvPr/>
        </p:nvPicPr>
        <p:blipFill rotWithShape="1">
          <a:blip r:embed="rId7">
            <a:alphaModFix/>
          </a:blip>
          <a:srcRect b="0" l="0" r="15031" t="0"/>
          <a:stretch/>
        </p:blipFill>
        <p:spPr>
          <a:xfrm>
            <a:off x="4500600" y="1294263"/>
            <a:ext cx="4415299" cy="2554976"/>
          </a:xfrm>
          <a:prstGeom prst="rect">
            <a:avLst/>
          </a:prstGeom>
          <a:noFill/>
          <a:ln>
            <a:noFill/>
          </a:ln>
        </p:spPr>
      </p:pic>
      <p:sp>
        <p:nvSpPr>
          <p:cNvPr id="238" name="Google Shape;238;p37"/>
          <p:cNvSpPr/>
          <p:nvPr/>
        </p:nvSpPr>
        <p:spPr>
          <a:xfrm>
            <a:off x="5437047" y="1139363"/>
            <a:ext cx="2590500" cy="314700"/>
          </a:xfrm>
          <a:prstGeom prst="roundRect">
            <a:avLst>
              <a:gd fmla="val 50000" name="adj"/>
            </a:avLst>
          </a:prstGeom>
          <a:solidFill>
            <a:srgbClr val="FFD966"/>
          </a:solidFill>
          <a:ln cap="flat" cmpd="sng" w="9525">
            <a:solidFill>
              <a:srgbClr val="BF9000"/>
            </a:solidFill>
            <a:prstDash val="solid"/>
            <a:round/>
            <a:headEnd len="sm" w="sm" type="none"/>
            <a:tailEnd len="sm" w="sm" type="none"/>
          </a:ln>
          <a:effectLst>
            <a:outerShdw blurRad="157163" rotWithShape="0" algn="bl" dir="5400000" dist="19050">
              <a:srgbClr val="000000">
                <a:alpha val="50000"/>
              </a:srgbClr>
            </a:outerShdw>
          </a:effectLst>
        </p:spPr>
        <p:txBody>
          <a:bodyPr anchorCtr="0" anchor="ctr" bIns="63500" lIns="63500" spcFirstLastPara="1" rIns="63500" wrap="square" tIns="63500">
            <a:noAutofit/>
          </a:bodyPr>
          <a:lstStyle/>
          <a:p>
            <a:pPr indent="0" lvl="0" marL="0" marR="0" rtl="0" algn="l">
              <a:lnSpc>
                <a:spcPct val="100000"/>
              </a:lnSpc>
              <a:spcBef>
                <a:spcPts val="0"/>
              </a:spcBef>
              <a:spcAft>
                <a:spcPts val="0"/>
              </a:spcAft>
              <a:buNone/>
            </a:pPr>
            <a:r>
              <a:t/>
            </a:r>
            <a:endParaRPr sz="1000"/>
          </a:p>
        </p:txBody>
      </p:sp>
      <p:sp>
        <p:nvSpPr>
          <p:cNvPr id="239" name="Google Shape;239;p37"/>
          <p:cNvSpPr txBox="1"/>
          <p:nvPr>
            <p:ph idx="4294967295" type="body"/>
          </p:nvPr>
        </p:nvSpPr>
        <p:spPr>
          <a:xfrm>
            <a:off x="5631525" y="1132950"/>
            <a:ext cx="2310000" cy="213300"/>
          </a:xfrm>
          <a:prstGeom prst="rect">
            <a:avLst/>
          </a:prstGeom>
        </p:spPr>
        <p:txBody>
          <a:bodyPr anchorCtr="0" anchor="ctr" bIns="19050" lIns="19050" spcFirstLastPara="1" rIns="19050" wrap="square" tIns="19050">
            <a:noAutofit/>
          </a:bodyPr>
          <a:lstStyle/>
          <a:p>
            <a:pPr indent="0" lvl="0" marL="0" rtl="0" algn="ctr">
              <a:lnSpc>
                <a:spcPct val="100000"/>
              </a:lnSpc>
              <a:spcBef>
                <a:spcPts val="0"/>
              </a:spcBef>
              <a:spcAft>
                <a:spcPts val="0"/>
              </a:spcAft>
              <a:buNone/>
            </a:pPr>
            <a:r>
              <a:rPr b="1" lang="en" sz="800">
                <a:solidFill>
                  <a:srgbClr val="434343"/>
                </a:solidFill>
                <a:latin typeface="Source Sans Pro"/>
                <a:ea typeface="Source Sans Pro"/>
                <a:cs typeface="Source Sans Pro"/>
                <a:sym typeface="Source Sans Pro"/>
              </a:rPr>
              <a:t>Learner’s View</a:t>
            </a:r>
            <a:r>
              <a:rPr lang="en" sz="800">
                <a:solidFill>
                  <a:srgbClr val="434343"/>
                </a:solidFill>
                <a:latin typeface="Source Sans Pro"/>
                <a:ea typeface="Source Sans Pro"/>
                <a:cs typeface="Source Sans Pro"/>
                <a:sym typeface="Source Sans Pro"/>
              </a:rPr>
              <a:t>: Whiteboard collaboration</a:t>
            </a:r>
            <a:endParaRPr sz="800">
              <a:solidFill>
                <a:srgbClr val="434343"/>
              </a:solidFill>
              <a:latin typeface="Source Sans Pro"/>
              <a:ea typeface="Source Sans Pro"/>
              <a:cs typeface="Source Sans Pro"/>
              <a:sym typeface="Source Sans P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8"/>
          <p:cNvSpPr txBox="1"/>
          <p:nvPr>
            <p:ph idx="4294967295" type="body"/>
          </p:nvPr>
        </p:nvSpPr>
        <p:spPr>
          <a:xfrm>
            <a:off x="311700" y="1152469"/>
            <a:ext cx="4987200" cy="3416400"/>
          </a:xfrm>
          <a:prstGeom prst="rect">
            <a:avLst/>
          </a:prstGeom>
        </p:spPr>
        <p:txBody>
          <a:bodyPr anchorCtr="0" anchor="ctr" bIns="19050" lIns="19050" spcFirstLastPara="1" rIns="19050" wrap="square" tIns="19050">
            <a:noAutofit/>
          </a:bodyPr>
          <a:lstStyle/>
          <a:p>
            <a:pPr indent="-336550" lvl="0" marL="342900" rtl="0" algn="l">
              <a:lnSpc>
                <a:spcPct val="100000"/>
              </a:lnSpc>
              <a:spcBef>
                <a:spcPts val="0"/>
              </a:spcBef>
              <a:spcAft>
                <a:spcPts val="0"/>
              </a:spcAft>
              <a:buSzPts val="1700"/>
              <a:buChar char="•"/>
            </a:pPr>
            <a:r>
              <a:rPr lang="en" sz="1700"/>
              <a:t>Post 2 separate questions in the Q&amp;A tab at the end of class - “What is the clearest or most important thing they learned from class today?” and “What is the muddiest or most unclear concept or point for you from the class today?”</a:t>
            </a:r>
            <a:endParaRPr sz="1700"/>
          </a:p>
          <a:p>
            <a:pPr indent="-336550" lvl="0" marL="342900" rtl="0" algn="l">
              <a:lnSpc>
                <a:spcPct val="100000"/>
              </a:lnSpc>
              <a:spcBef>
                <a:spcPts val="1000"/>
              </a:spcBef>
              <a:spcAft>
                <a:spcPts val="0"/>
              </a:spcAft>
              <a:buSzPts val="1700"/>
              <a:buChar char="•"/>
            </a:pPr>
            <a:r>
              <a:rPr lang="en" sz="1700"/>
              <a:t>Set a timer for 10 minutes</a:t>
            </a:r>
            <a:endParaRPr sz="1700"/>
          </a:p>
          <a:p>
            <a:pPr indent="-311150" lvl="0" marL="317500" rtl="0" algn="l">
              <a:lnSpc>
                <a:spcPct val="100000"/>
              </a:lnSpc>
              <a:spcBef>
                <a:spcPts val="1000"/>
              </a:spcBef>
              <a:spcAft>
                <a:spcPts val="0"/>
              </a:spcAft>
              <a:buSzPts val="1700"/>
              <a:buChar char="•"/>
            </a:pPr>
            <a:r>
              <a:rPr lang="en" sz="1700"/>
              <a:t>Ask learners answer both, anonymously if they wish</a:t>
            </a:r>
            <a:endParaRPr sz="1300">
              <a:latin typeface="Arial"/>
              <a:ea typeface="Arial"/>
              <a:cs typeface="Arial"/>
              <a:sym typeface="Arial"/>
            </a:endParaRPr>
          </a:p>
          <a:p>
            <a:pPr indent="-311150" lvl="0" marL="317500" rtl="0" algn="l">
              <a:lnSpc>
                <a:spcPct val="100000"/>
              </a:lnSpc>
              <a:spcBef>
                <a:spcPts val="1000"/>
              </a:spcBef>
              <a:spcAft>
                <a:spcPts val="1000"/>
              </a:spcAft>
              <a:buSzPts val="1700"/>
              <a:buChar char="•"/>
            </a:pPr>
            <a:r>
              <a:rPr lang="en" sz="1700"/>
              <a:t>Use these answers to set the agenda for following sessions</a:t>
            </a:r>
            <a:endParaRPr sz="1700"/>
          </a:p>
        </p:txBody>
      </p:sp>
      <p:sp>
        <p:nvSpPr>
          <p:cNvPr id="246" name="Google Shape;246;p38"/>
          <p:cNvSpPr txBox="1"/>
          <p:nvPr/>
        </p:nvSpPr>
        <p:spPr>
          <a:xfrm>
            <a:off x="1047938" y="4803919"/>
            <a:ext cx="69375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30000"/>
              </a:lnSpc>
              <a:spcBef>
                <a:spcPts val="0"/>
              </a:spcBef>
              <a:spcAft>
                <a:spcPts val="0"/>
              </a:spcAft>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Setting a Timer</a:t>
            </a:r>
            <a:r>
              <a:rPr b="0" i="0" lang="en" sz="1000" u="none" cap="none" strike="noStrike">
                <a:solidFill>
                  <a:srgbClr val="1C1C1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4"/>
              </a:rPr>
              <a:t>Moderating the Q&amp;A</a:t>
            </a:r>
            <a:endParaRPr b="1" i="0" sz="1100" u="none" cap="none" strike="noStrike">
              <a:solidFill>
                <a:srgbClr val="0C0C0C"/>
              </a:solidFill>
              <a:highlight>
                <a:srgbClr val="FFFFFF"/>
              </a:highlight>
              <a:latin typeface="DM Sans"/>
              <a:ea typeface="DM Sans"/>
              <a:cs typeface="DM Sans"/>
              <a:sym typeface="DM Sans"/>
            </a:endParaRPr>
          </a:p>
        </p:txBody>
      </p:sp>
      <p:sp>
        <p:nvSpPr>
          <p:cNvPr id="247" name="Google Shape;247;p38"/>
          <p:cNvSpPr txBox="1"/>
          <p:nvPr/>
        </p:nvSpPr>
        <p:spPr>
          <a:xfrm>
            <a:off x="417675" y="427250"/>
            <a:ext cx="5319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B0133"/>
                </a:solidFill>
                <a:latin typeface="DM Sans"/>
                <a:ea typeface="DM Sans"/>
                <a:cs typeface="DM Sans"/>
                <a:sym typeface="DM Sans"/>
              </a:rPr>
              <a:t>Clear Skies, Muddy Waters (10 minutes)</a:t>
            </a:r>
            <a:endParaRPr sz="2200">
              <a:solidFill>
                <a:srgbClr val="1B0133"/>
              </a:solidFill>
              <a:latin typeface="DM Sans"/>
              <a:ea typeface="DM Sans"/>
              <a:cs typeface="DM Sans"/>
              <a:sym typeface="DM Sans"/>
            </a:endParaRPr>
          </a:p>
        </p:txBody>
      </p:sp>
      <p:pic>
        <p:nvPicPr>
          <p:cNvPr id="248" name="Google Shape;248;p38"/>
          <p:cNvPicPr preferRelativeResize="0"/>
          <p:nvPr/>
        </p:nvPicPr>
        <p:blipFill>
          <a:blip r:embed="rId5">
            <a:alphaModFix/>
          </a:blip>
          <a:stretch>
            <a:fillRect/>
          </a:stretch>
        </p:blipFill>
        <p:spPr>
          <a:xfrm>
            <a:off x="5831050" y="559800"/>
            <a:ext cx="2568275" cy="3174747"/>
          </a:xfrm>
          <a:prstGeom prst="rect">
            <a:avLst/>
          </a:prstGeom>
          <a:noFill/>
          <a:ln>
            <a:noFill/>
          </a:ln>
        </p:spPr>
      </p:pic>
      <p:pic>
        <p:nvPicPr>
          <p:cNvPr id="249" name="Google Shape;249;p38"/>
          <p:cNvPicPr preferRelativeResize="0"/>
          <p:nvPr/>
        </p:nvPicPr>
        <p:blipFill>
          <a:blip r:embed="rId6">
            <a:alphaModFix/>
          </a:blip>
          <a:stretch>
            <a:fillRect/>
          </a:stretch>
        </p:blipFill>
        <p:spPr>
          <a:xfrm>
            <a:off x="5831050" y="3734550"/>
            <a:ext cx="2568275" cy="81872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9"/>
          <p:cNvSpPr txBox="1"/>
          <p:nvPr>
            <p:ph idx="4294967295" type="body"/>
          </p:nvPr>
        </p:nvSpPr>
        <p:spPr>
          <a:xfrm>
            <a:off x="417675" y="1046300"/>
            <a:ext cx="5020500" cy="3416400"/>
          </a:xfrm>
          <a:prstGeom prst="rect">
            <a:avLst/>
          </a:prstGeom>
        </p:spPr>
        <p:txBody>
          <a:bodyPr anchorCtr="0" anchor="ctr" bIns="19050" lIns="19050" spcFirstLastPara="1" rIns="19050" wrap="square" tIns="19050">
            <a:noAutofit/>
          </a:bodyPr>
          <a:lstStyle/>
          <a:p>
            <a:pPr indent="-317500" lvl="0" marL="317500" rtl="0" algn="l">
              <a:lnSpc>
                <a:spcPct val="100000"/>
              </a:lnSpc>
              <a:spcBef>
                <a:spcPts val="0"/>
              </a:spcBef>
              <a:spcAft>
                <a:spcPts val="0"/>
              </a:spcAft>
              <a:buSzPts val="1400"/>
              <a:buChar char="•"/>
            </a:pPr>
            <a:r>
              <a:rPr lang="en" sz="1400"/>
              <a:t>Set the audio to Table Mode</a:t>
            </a:r>
            <a:endParaRPr sz="1400"/>
          </a:p>
          <a:p>
            <a:pPr indent="-317500" lvl="0" marL="317500" rtl="0" algn="l">
              <a:lnSpc>
                <a:spcPct val="100000"/>
              </a:lnSpc>
              <a:spcBef>
                <a:spcPts val="700"/>
              </a:spcBef>
              <a:spcAft>
                <a:spcPts val="0"/>
              </a:spcAft>
              <a:buSzPts val="1400"/>
              <a:buChar char="•"/>
            </a:pPr>
            <a:r>
              <a:rPr lang="en" sz="1400"/>
              <a:t>Arrange learners randomly into groups of 3-5 learners at each table</a:t>
            </a:r>
            <a:endParaRPr sz="1400"/>
          </a:p>
          <a:p>
            <a:pPr indent="-317500" lvl="0" marL="317500" rtl="0" algn="l">
              <a:lnSpc>
                <a:spcPct val="100000"/>
              </a:lnSpc>
              <a:spcBef>
                <a:spcPts val="700"/>
              </a:spcBef>
              <a:spcAft>
                <a:spcPts val="0"/>
              </a:spcAft>
              <a:buSzPts val="1400"/>
              <a:buChar char="•"/>
            </a:pPr>
            <a:r>
              <a:rPr lang="en" sz="1400"/>
              <a:t>Set a timer for 15 minutes</a:t>
            </a:r>
            <a:endParaRPr sz="1400"/>
          </a:p>
          <a:p>
            <a:pPr indent="-317500" lvl="0" marL="317500" rtl="0" algn="l">
              <a:lnSpc>
                <a:spcPct val="100000"/>
              </a:lnSpc>
              <a:spcBef>
                <a:spcPts val="700"/>
              </a:spcBef>
              <a:spcAft>
                <a:spcPts val="0"/>
              </a:spcAft>
              <a:buSzPts val="1400"/>
              <a:buChar char="•"/>
            </a:pPr>
            <a:r>
              <a:rPr lang="en" sz="1400"/>
              <a:t>Ask learners at each table to create 3-5 quiz questions and send them in the Chat to the Instructor only</a:t>
            </a:r>
            <a:endParaRPr sz="1400">
              <a:latin typeface="Arial"/>
              <a:ea typeface="Arial"/>
              <a:cs typeface="Arial"/>
              <a:sym typeface="Arial"/>
            </a:endParaRPr>
          </a:p>
          <a:p>
            <a:pPr indent="-317500" lvl="0" marL="317500" rtl="0" algn="l">
              <a:lnSpc>
                <a:spcPct val="100000"/>
              </a:lnSpc>
              <a:spcBef>
                <a:spcPts val="700"/>
              </a:spcBef>
              <a:spcAft>
                <a:spcPts val="0"/>
              </a:spcAft>
              <a:buSzPts val="1400"/>
              <a:buChar char="•"/>
            </a:pPr>
            <a:r>
              <a:rPr lang="en" sz="1400"/>
              <a:t>Set a timer for 20 minutes</a:t>
            </a:r>
            <a:endParaRPr sz="1400"/>
          </a:p>
          <a:p>
            <a:pPr indent="-317500" lvl="0" marL="317500" rtl="0" algn="l">
              <a:lnSpc>
                <a:spcPct val="100000"/>
              </a:lnSpc>
              <a:spcBef>
                <a:spcPts val="700"/>
              </a:spcBef>
              <a:spcAft>
                <a:spcPts val="0"/>
              </a:spcAft>
              <a:buSzPts val="1400"/>
              <a:buChar char="•"/>
            </a:pPr>
            <a:r>
              <a:rPr lang="en" sz="1400"/>
              <a:t>As the Instructor, pose the quiz questions to those at other tables and let them discuss as a table and provide a unified answer, encouraging one learner to click the Raise Hand button to share with the whole class (rotate as needed)</a:t>
            </a:r>
            <a:endParaRPr sz="1400"/>
          </a:p>
          <a:p>
            <a:pPr indent="-317500" lvl="0" marL="317500" rtl="0" algn="l">
              <a:lnSpc>
                <a:spcPct val="100000"/>
              </a:lnSpc>
              <a:spcBef>
                <a:spcPts val="700"/>
              </a:spcBef>
              <a:spcAft>
                <a:spcPts val="700"/>
              </a:spcAft>
              <a:buSzPts val="1400"/>
              <a:buChar char="•"/>
            </a:pPr>
            <a:r>
              <a:rPr lang="en" sz="1400"/>
              <a:t>Leave 5-10 minutes to discuss answers as needed</a:t>
            </a:r>
            <a:endParaRPr sz="1400"/>
          </a:p>
        </p:txBody>
      </p:sp>
      <p:sp>
        <p:nvSpPr>
          <p:cNvPr id="256" name="Google Shape;256;p39"/>
          <p:cNvSpPr txBox="1"/>
          <p:nvPr/>
        </p:nvSpPr>
        <p:spPr>
          <a:xfrm>
            <a:off x="1047938" y="4803919"/>
            <a:ext cx="69375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30000"/>
              </a:lnSpc>
              <a:spcBef>
                <a:spcPts val="0"/>
              </a:spcBef>
              <a:spcAft>
                <a:spcPts val="0"/>
              </a:spcAft>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Setting a Timer</a:t>
            </a:r>
            <a:r>
              <a:rPr b="0" i="0" lang="en" sz="1000" u="none" cap="none" strike="noStrike">
                <a:solidFill>
                  <a:srgbClr val="1C1C1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5"/>
              </a:rPr>
              <a:t>Chat</a:t>
            </a:r>
            <a:endParaRPr b="1" i="0" sz="1100" u="none" cap="none" strike="noStrike">
              <a:solidFill>
                <a:srgbClr val="0C0C0C"/>
              </a:solidFill>
              <a:highlight>
                <a:srgbClr val="FFFFFF"/>
              </a:highlight>
              <a:latin typeface="DM Sans"/>
              <a:ea typeface="DM Sans"/>
              <a:cs typeface="DM Sans"/>
              <a:sym typeface="DM Sans"/>
            </a:endParaRPr>
          </a:p>
        </p:txBody>
      </p:sp>
      <p:sp>
        <p:nvSpPr>
          <p:cNvPr id="257" name="Google Shape;257;p39"/>
          <p:cNvSpPr txBox="1"/>
          <p:nvPr/>
        </p:nvSpPr>
        <p:spPr>
          <a:xfrm>
            <a:off x="417675" y="427250"/>
            <a:ext cx="5319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B0133"/>
                </a:solidFill>
                <a:latin typeface="DM Sans"/>
                <a:ea typeface="DM Sans"/>
                <a:cs typeface="DM Sans"/>
                <a:sym typeface="DM Sans"/>
              </a:rPr>
              <a:t>Team Quiz (35-50 minutes)</a:t>
            </a:r>
            <a:endParaRPr sz="2200">
              <a:solidFill>
                <a:srgbClr val="1B0133"/>
              </a:solidFill>
              <a:latin typeface="DM Sans"/>
              <a:ea typeface="DM Sans"/>
              <a:cs typeface="DM Sans"/>
              <a:sym typeface="DM Sans"/>
            </a:endParaRPr>
          </a:p>
        </p:txBody>
      </p:sp>
      <p:pic>
        <p:nvPicPr>
          <p:cNvPr id="258" name="Google Shape;258;p39"/>
          <p:cNvPicPr preferRelativeResize="0"/>
          <p:nvPr/>
        </p:nvPicPr>
        <p:blipFill>
          <a:blip r:embed="rId6">
            <a:alphaModFix/>
          </a:blip>
          <a:stretch>
            <a:fillRect/>
          </a:stretch>
        </p:blipFill>
        <p:spPr>
          <a:xfrm>
            <a:off x="5688525" y="580100"/>
            <a:ext cx="2568276" cy="3159549"/>
          </a:xfrm>
          <a:prstGeom prst="rect">
            <a:avLst/>
          </a:prstGeom>
          <a:noFill/>
          <a:ln>
            <a:noFill/>
          </a:ln>
        </p:spPr>
      </p:pic>
      <p:pic>
        <p:nvPicPr>
          <p:cNvPr id="259" name="Google Shape;259;p39"/>
          <p:cNvPicPr preferRelativeResize="0"/>
          <p:nvPr/>
        </p:nvPicPr>
        <p:blipFill>
          <a:blip r:embed="rId7">
            <a:alphaModFix/>
          </a:blip>
          <a:stretch>
            <a:fillRect/>
          </a:stretch>
        </p:blipFill>
        <p:spPr>
          <a:xfrm>
            <a:off x="5688525" y="3739650"/>
            <a:ext cx="2568275" cy="8187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0"/>
          <p:cNvSpPr txBox="1"/>
          <p:nvPr>
            <p:ph idx="4294967295" type="body"/>
          </p:nvPr>
        </p:nvSpPr>
        <p:spPr>
          <a:xfrm>
            <a:off x="311700" y="1152469"/>
            <a:ext cx="3953100" cy="3416400"/>
          </a:xfrm>
          <a:prstGeom prst="rect">
            <a:avLst/>
          </a:prstGeom>
        </p:spPr>
        <p:txBody>
          <a:bodyPr anchorCtr="0" anchor="ctr" bIns="19050" lIns="19050" spcFirstLastPara="1" rIns="19050" wrap="square" tIns="19050">
            <a:noAutofit/>
          </a:bodyPr>
          <a:lstStyle/>
          <a:p>
            <a:pPr indent="-311150" lvl="0" marL="317500" rtl="0" algn="l">
              <a:lnSpc>
                <a:spcPct val="100000"/>
              </a:lnSpc>
              <a:spcBef>
                <a:spcPts val="0"/>
              </a:spcBef>
              <a:spcAft>
                <a:spcPts val="0"/>
              </a:spcAft>
              <a:buSzPts val="1300"/>
              <a:buChar char="•"/>
            </a:pPr>
            <a:r>
              <a:rPr lang="en" sz="1300"/>
              <a:t>Set the audio to Table Mode</a:t>
            </a:r>
            <a:endParaRPr sz="1300"/>
          </a:p>
          <a:p>
            <a:pPr indent="-311150" lvl="0" marL="317500" rtl="0" algn="l">
              <a:lnSpc>
                <a:spcPct val="100000"/>
              </a:lnSpc>
              <a:spcBef>
                <a:spcPts val="700"/>
              </a:spcBef>
              <a:spcAft>
                <a:spcPts val="0"/>
              </a:spcAft>
              <a:buSzPts val="1300"/>
              <a:buChar char="•"/>
            </a:pPr>
            <a:r>
              <a:rPr lang="en" sz="1300"/>
              <a:t>Set a timer for 20-30 minutes</a:t>
            </a:r>
            <a:endParaRPr sz="1300"/>
          </a:p>
          <a:p>
            <a:pPr indent="-311150" lvl="0" marL="317500" rtl="0" algn="l">
              <a:lnSpc>
                <a:spcPct val="100000"/>
              </a:lnSpc>
              <a:spcBef>
                <a:spcPts val="700"/>
              </a:spcBef>
              <a:spcAft>
                <a:spcPts val="0"/>
              </a:spcAft>
              <a:buSzPts val="1300"/>
              <a:buChar char="•"/>
            </a:pPr>
            <a:r>
              <a:rPr lang="en" sz="1300"/>
              <a:t>Have a list of pre-made quiz questions</a:t>
            </a:r>
            <a:endParaRPr sz="1300"/>
          </a:p>
          <a:p>
            <a:pPr indent="-311150" lvl="0" marL="317500" rtl="0" algn="l">
              <a:lnSpc>
                <a:spcPct val="100000"/>
              </a:lnSpc>
              <a:spcBef>
                <a:spcPts val="700"/>
              </a:spcBef>
              <a:spcAft>
                <a:spcPts val="0"/>
              </a:spcAft>
              <a:buSzPts val="1300"/>
              <a:buChar char="•"/>
            </a:pPr>
            <a:r>
              <a:rPr lang="en" sz="1300"/>
              <a:t>Choose a learner at random and click the “Request to Raise Hand” button</a:t>
            </a:r>
            <a:endParaRPr sz="1300">
              <a:latin typeface="Arial"/>
              <a:ea typeface="Arial"/>
              <a:cs typeface="Arial"/>
              <a:sym typeface="Arial"/>
            </a:endParaRPr>
          </a:p>
          <a:p>
            <a:pPr indent="-311150" lvl="0" marL="317500" rtl="0" algn="l">
              <a:lnSpc>
                <a:spcPct val="100000"/>
              </a:lnSpc>
              <a:spcBef>
                <a:spcPts val="700"/>
              </a:spcBef>
              <a:spcAft>
                <a:spcPts val="0"/>
              </a:spcAft>
              <a:buSzPts val="1300"/>
              <a:buChar char="•"/>
            </a:pPr>
            <a:r>
              <a:rPr lang="en" sz="1300"/>
              <a:t>Once at the podium, ask a quiz question for the learner to answer</a:t>
            </a:r>
            <a:endParaRPr sz="1300"/>
          </a:p>
          <a:p>
            <a:pPr indent="-311150" lvl="0" marL="317500" rtl="0" algn="l">
              <a:lnSpc>
                <a:spcPct val="100000"/>
              </a:lnSpc>
              <a:spcBef>
                <a:spcPts val="700"/>
              </a:spcBef>
              <a:spcAft>
                <a:spcPts val="0"/>
              </a:spcAft>
              <a:buSzPts val="1300"/>
              <a:buChar char="•"/>
            </a:pPr>
            <a:r>
              <a:rPr lang="en" sz="1300"/>
              <a:t>This learner gets to choose the next learner at random to Raise their Hand and answer the next question</a:t>
            </a:r>
            <a:endParaRPr sz="1300"/>
          </a:p>
          <a:p>
            <a:pPr indent="-311150" lvl="0" marL="317500" rtl="0" algn="l">
              <a:lnSpc>
                <a:spcPct val="100000"/>
              </a:lnSpc>
              <a:spcBef>
                <a:spcPts val="700"/>
              </a:spcBef>
              <a:spcAft>
                <a:spcPts val="0"/>
              </a:spcAft>
              <a:buSzPts val="1300"/>
              <a:buChar char="•"/>
            </a:pPr>
            <a:r>
              <a:rPr lang="en" sz="1300"/>
              <a:t>Continue to get learners to “volleyball” concepts until all of their ideas are exhausted</a:t>
            </a:r>
            <a:endParaRPr sz="1300"/>
          </a:p>
          <a:p>
            <a:pPr indent="-311150" lvl="0" marL="317500" rtl="0" algn="l">
              <a:lnSpc>
                <a:spcPct val="100000"/>
              </a:lnSpc>
              <a:spcBef>
                <a:spcPts val="700"/>
              </a:spcBef>
              <a:spcAft>
                <a:spcPts val="700"/>
              </a:spcAft>
              <a:buSzPts val="1300"/>
              <a:buChar char="•"/>
            </a:pPr>
            <a:r>
              <a:rPr lang="en" sz="1300"/>
              <a:t>Leave 5-10 minutes to discuss answers as needed</a:t>
            </a:r>
            <a:endParaRPr sz="1300"/>
          </a:p>
        </p:txBody>
      </p:sp>
      <p:sp>
        <p:nvSpPr>
          <p:cNvPr id="266" name="Google Shape;266;p40"/>
          <p:cNvSpPr txBox="1"/>
          <p:nvPr/>
        </p:nvSpPr>
        <p:spPr>
          <a:xfrm>
            <a:off x="1047938" y="4803919"/>
            <a:ext cx="69375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30000"/>
              </a:lnSpc>
              <a:spcBef>
                <a:spcPts val="0"/>
              </a:spcBef>
              <a:spcAft>
                <a:spcPts val="0"/>
              </a:spcAft>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Setting a Timer</a:t>
            </a:r>
            <a:r>
              <a:rPr b="0" i="0" lang="en" sz="1000" u="none" cap="none" strike="noStrike">
                <a:solidFill>
                  <a:srgbClr val="1C1C1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5"/>
              </a:rPr>
              <a:t>Request Hand Raise</a:t>
            </a:r>
            <a:endParaRPr b="1" i="0" sz="1100" u="none" cap="none" strike="noStrike">
              <a:solidFill>
                <a:srgbClr val="0C0C0C"/>
              </a:solidFill>
              <a:highlight>
                <a:srgbClr val="FFFFFF"/>
              </a:highlight>
              <a:latin typeface="DM Sans"/>
              <a:ea typeface="DM Sans"/>
              <a:cs typeface="DM Sans"/>
              <a:sym typeface="DM Sans"/>
            </a:endParaRPr>
          </a:p>
        </p:txBody>
      </p:sp>
      <p:sp>
        <p:nvSpPr>
          <p:cNvPr id="267" name="Google Shape;267;p40"/>
          <p:cNvSpPr txBox="1"/>
          <p:nvPr/>
        </p:nvSpPr>
        <p:spPr>
          <a:xfrm>
            <a:off x="417675" y="427250"/>
            <a:ext cx="5319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B0133"/>
                </a:solidFill>
                <a:latin typeface="DM Sans"/>
                <a:ea typeface="DM Sans"/>
                <a:cs typeface="DM Sans"/>
                <a:sym typeface="DM Sans"/>
              </a:rPr>
              <a:t>Verbal Volleyball (20-30 minutes)</a:t>
            </a:r>
            <a:endParaRPr sz="2200">
              <a:solidFill>
                <a:srgbClr val="1B0133"/>
              </a:solidFill>
              <a:latin typeface="DM Sans"/>
              <a:ea typeface="DM Sans"/>
              <a:cs typeface="DM Sans"/>
              <a:sym typeface="DM Sans"/>
            </a:endParaRPr>
          </a:p>
        </p:txBody>
      </p:sp>
      <p:pic>
        <p:nvPicPr>
          <p:cNvPr id="268" name="Google Shape;268;p40"/>
          <p:cNvPicPr preferRelativeResize="0"/>
          <p:nvPr/>
        </p:nvPicPr>
        <p:blipFill>
          <a:blip r:embed="rId6">
            <a:alphaModFix/>
          </a:blip>
          <a:stretch>
            <a:fillRect/>
          </a:stretch>
        </p:blipFill>
        <p:spPr>
          <a:xfrm>
            <a:off x="4327025" y="1416700"/>
            <a:ext cx="4574400" cy="2573100"/>
          </a:xfrm>
          <a:prstGeom prst="rect">
            <a:avLst/>
          </a:prstGeom>
          <a:noFill/>
          <a:ln>
            <a:noFill/>
          </a:ln>
        </p:spPr>
      </p:pic>
      <p:sp>
        <p:nvSpPr>
          <p:cNvPr id="269" name="Google Shape;269;p40"/>
          <p:cNvSpPr/>
          <p:nvPr/>
        </p:nvSpPr>
        <p:spPr>
          <a:xfrm>
            <a:off x="5235113" y="1476750"/>
            <a:ext cx="2742900" cy="199500"/>
          </a:xfrm>
          <a:prstGeom prst="roundRect">
            <a:avLst>
              <a:gd fmla="val 50000" name="adj"/>
            </a:avLst>
          </a:prstGeom>
          <a:solidFill>
            <a:srgbClr val="FFD966"/>
          </a:solidFill>
          <a:ln cap="flat" cmpd="sng" w="9525">
            <a:solidFill>
              <a:srgbClr val="BF9000"/>
            </a:solidFill>
            <a:prstDash val="solid"/>
            <a:round/>
            <a:headEnd len="sm" w="sm" type="none"/>
            <a:tailEnd len="sm" w="sm" type="none"/>
          </a:ln>
          <a:effectLst>
            <a:outerShdw blurRad="157163" rotWithShape="0" algn="bl" dir="5400000" dist="19050">
              <a:srgbClr val="000000">
                <a:alpha val="50000"/>
              </a:srgbClr>
            </a:outerShdw>
          </a:effectLst>
        </p:spPr>
        <p:txBody>
          <a:bodyPr anchorCtr="0" anchor="ctr" bIns="63500" lIns="63500" spcFirstLastPara="1" rIns="63500" wrap="square" tIns="63500">
            <a:noAutofit/>
          </a:bodyPr>
          <a:lstStyle/>
          <a:p>
            <a:pPr indent="0" lvl="0" marL="0" marR="0" rtl="0" algn="l">
              <a:lnSpc>
                <a:spcPct val="100000"/>
              </a:lnSpc>
              <a:spcBef>
                <a:spcPts val="0"/>
              </a:spcBef>
              <a:spcAft>
                <a:spcPts val="0"/>
              </a:spcAft>
              <a:buNone/>
            </a:pPr>
            <a:r>
              <a:t/>
            </a:r>
            <a:endParaRPr sz="1000"/>
          </a:p>
        </p:txBody>
      </p:sp>
      <p:sp>
        <p:nvSpPr>
          <p:cNvPr id="270" name="Google Shape;270;p40"/>
          <p:cNvSpPr txBox="1"/>
          <p:nvPr/>
        </p:nvSpPr>
        <p:spPr>
          <a:xfrm>
            <a:off x="5242779" y="1487108"/>
            <a:ext cx="2742900" cy="178800"/>
          </a:xfrm>
          <a:prstGeom prst="rect">
            <a:avLst/>
          </a:prstGeom>
          <a:noFill/>
          <a:ln>
            <a:noFill/>
          </a:ln>
        </p:spPr>
        <p:txBody>
          <a:bodyPr anchorCtr="0" anchor="ctr" bIns="17650" lIns="17650" spcFirstLastPara="1" rIns="17650" wrap="square" tIns="17650">
            <a:noAutofit/>
          </a:bodyPr>
          <a:lstStyle/>
          <a:p>
            <a:pPr indent="0" lvl="0" marL="0" rtl="0" algn="ctr">
              <a:spcBef>
                <a:spcPts val="0"/>
              </a:spcBef>
              <a:spcAft>
                <a:spcPts val="0"/>
              </a:spcAft>
              <a:buNone/>
            </a:pPr>
            <a:r>
              <a:rPr b="1" lang="en" sz="800">
                <a:solidFill>
                  <a:srgbClr val="434343"/>
                </a:solidFill>
                <a:latin typeface="Source Sans Pro"/>
                <a:ea typeface="Source Sans Pro"/>
                <a:cs typeface="Source Sans Pro"/>
                <a:sym typeface="Source Sans Pro"/>
              </a:rPr>
              <a:t>Instructor’s  View</a:t>
            </a:r>
            <a:r>
              <a:rPr lang="en" sz="800">
                <a:solidFill>
                  <a:srgbClr val="434343"/>
                </a:solidFill>
                <a:latin typeface="Source Sans Pro"/>
                <a:ea typeface="Source Sans Pro"/>
                <a:cs typeface="Source Sans Pro"/>
                <a:sym typeface="Source Sans Pro"/>
              </a:rPr>
              <a:t>: Individual learner menu</a:t>
            </a:r>
            <a:endParaRPr sz="800">
              <a:solidFill>
                <a:srgbClr val="434343"/>
              </a:solidFill>
              <a:latin typeface="Source Sans Pro"/>
              <a:ea typeface="Source Sans Pro"/>
              <a:cs typeface="Source Sans Pro"/>
              <a:sym typeface="Source Sans Pr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1"/>
          <p:cNvSpPr txBox="1"/>
          <p:nvPr>
            <p:ph idx="4294967295" type="body"/>
          </p:nvPr>
        </p:nvSpPr>
        <p:spPr>
          <a:xfrm>
            <a:off x="311700" y="1152469"/>
            <a:ext cx="3953100" cy="3416400"/>
          </a:xfrm>
          <a:prstGeom prst="rect">
            <a:avLst/>
          </a:prstGeom>
        </p:spPr>
        <p:txBody>
          <a:bodyPr anchorCtr="0" anchor="ctr" bIns="19050" lIns="19050" spcFirstLastPara="1" rIns="19050" wrap="square" tIns="19050">
            <a:noAutofit/>
          </a:bodyPr>
          <a:lstStyle/>
          <a:p>
            <a:pPr indent="-330200" lvl="0" marL="317500" rtl="0" algn="l">
              <a:lnSpc>
                <a:spcPct val="100000"/>
              </a:lnSpc>
              <a:spcBef>
                <a:spcPts val="0"/>
              </a:spcBef>
              <a:spcAft>
                <a:spcPts val="0"/>
              </a:spcAft>
              <a:buSzPts val="1600"/>
              <a:buChar char="•"/>
            </a:pPr>
            <a:r>
              <a:rPr lang="en" sz="1600"/>
              <a:t>Set the audio to Table Mode</a:t>
            </a:r>
            <a:endParaRPr sz="1600"/>
          </a:p>
          <a:p>
            <a:pPr indent="-330200" lvl="0" marL="317500" rtl="0" algn="l">
              <a:lnSpc>
                <a:spcPct val="100000"/>
              </a:lnSpc>
              <a:spcBef>
                <a:spcPts val="700"/>
              </a:spcBef>
              <a:spcAft>
                <a:spcPts val="0"/>
              </a:spcAft>
              <a:buSzPts val="1600"/>
              <a:buChar char="•"/>
            </a:pPr>
            <a:r>
              <a:rPr lang="en" sz="1600"/>
              <a:t>Set a timer for 20-30 minutes</a:t>
            </a:r>
            <a:endParaRPr sz="1600"/>
          </a:p>
          <a:p>
            <a:pPr indent="-330200" lvl="0" marL="317500" rtl="0" algn="l">
              <a:lnSpc>
                <a:spcPct val="100000"/>
              </a:lnSpc>
              <a:spcBef>
                <a:spcPts val="700"/>
              </a:spcBef>
              <a:spcAft>
                <a:spcPts val="0"/>
              </a:spcAft>
              <a:buSzPts val="1600"/>
              <a:buChar char="•"/>
            </a:pPr>
            <a:r>
              <a:rPr lang="en" sz="1600"/>
              <a:t>Use any of these Get to Know You Bingo templates (</a:t>
            </a:r>
            <a:r>
              <a:rPr lang="en" sz="1600" u="sng">
                <a:solidFill>
                  <a:schemeClr val="hlink"/>
                </a:solidFill>
                <a:hlinkClick r:id="rId3"/>
              </a:rPr>
              <a:t>https://bit.ly/GTKYBingo</a:t>
            </a:r>
            <a:r>
              <a:rPr lang="en" sz="1600"/>
              <a:t>) and upload it to the Chat</a:t>
            </a:r>
            <a:endParaRPr sz="1600"/>
          </a:p>
          <a:p>
            <a:pPr indent="-330200" lvl="0" marL="317500" rtl="0" algn="l">
              <a:lnSpc>
                <a:spcPct val="100000"/>
              </a:lnSpc>
              <a:spcBef>
                <a:spcPts val="700"/>
              </a:spcBef>
              <a:spcAft>
                <a:spcPts val="0"/>
              </a:spcAft>
              <a:buSzPts val="1600"/>
              <a:buChar char="•"/>
            </a:pPr>
            <a:r>
              <a:rPr lang="en" sz="1600"/>
              <a:t>Encourage learners to join different tables and try to complete their Bingo card by getting to know their peers</a:t>
            </a:r>
            <a:endParaRPr sz="1600"/>
          </a:p>
          <a:p>
            <a:pPr indent="-330200" lvl="0" marL="317500" rtl="0" algn="l">
              <a:lnSpc>
                <a:spcPct val="100000"/>
              </a:lnSpc>
              <a:spcBef>
                <a:spcPts val="700"/>
              </a:spcBef>
              <a:spcAft>
                <a:spcPts val="700"/>
              </a:spcAft>
              <a:buSzPts val="1600"/>
              <a:buChar char="•"/>
            </a:pPr>
            <a:r>
              <a:rPr lang="en" sz="1600"/>
              <a:t>When a learner gets Bingo, have them click the Raise Hand icon and share what they learned about their peers</a:t>
            </a:r>
            <a:endParaRPr sz="1600"/>
          </a:p>
        </p:txBody>
      </p:sp>
      <p:sp>
        <p:nvSpPr>
          <p:cNvPr id="277" name="Google Shape;277;p41"/>
          <p:cNvSpPr txBox="1"/>
          <p:nvPr/>
        </p:nvSpPr>
        <p:spPr>
          <a:xfrm>
            <a:off x="1047938" y="4803919"/>
            <a:ext cx="69375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30000"/>
              </a:lnSpc>
              <a:spcBef>
                <a:spcPts val="0"/>
              </a:spcBef>
              <a:spcAft>
                <a:spcPts val="0"/>
              </a:spcAft>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4"/>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5"/>
              </a:rPr>
              <a:t>Setting a Timer</a:t>
            </a:r>
            <a:r>
              <a:rPr b="0" i="0" lang="en" sz="1000" u="none" cap="none" strike="noStrike">
                <a:solidFill>
                  <a:srgbClr val="1C1C1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6"/>
              </a:rPr>
              <a:t>Join Tables - Learner</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7"/>
              </a:rPr>
              <a:t>Request Hand Raise</a:t>
            </a:r>
            <a:endParaRPr b="1" i="0" sz="1100" u="none" cap="none" strike="noStrike">
              <a:solidFill>
                <a:srgbClr val="0C0C0C"/>
              </a:solidFill>
              <a:highlight>
                <a:srgbClr val="FFFFFF"/>
              </a:highlight>
              <a:latin typeface="DM Sans"/>
              <a:ea typeface="DM Sans"/>
              <a:cs typeface="DM Sans"/>
              <a:sym typeface="DM Sans"/>
            </a:endParaRPr>
          </a:p>
        </p:txBody>
      </p:sp>
      <p:sp>
        <p:nvSpPr>
          <p:cNvPr id="278" name="Google Shape;278;p41"/>
          <p:cNvSpPr txBox="1"/>
          <p:nvPr/>
        </p:nvSpPr>
        <p:spPr>
          <a:xfrm>
            <a:off x="417675" y="427250"/>
            <a:ext cx="791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B0133"/>
                </a:solidFill>
                <a:latin typeface="DM Sans"/>
                <a:ea typeface="DM Sans"/>
                <a:cs typeface="DM Sans"/>
                <a:sym typeface="DM Sans"/>
              </a:rPr>
              <a:t>Get to Know You Bingo (20-30 minutes)</a:t>
            </a:r>
            <a:endParaRPr sz="2200">
              <a:solidFill>
                <a:srgbClr val="1B0133"/>
              </a:solidFill>
              <a:latin typeface="DM Sans"/>
              <a:ea typeface="DM Sans"/>
              <a:cs typeface="DM Sans"/>
              <a:sym typeface="DM Sans"/>
            </a:endParaRPr>
          </a:p>
        </p:txBody>
      </p:sp>
      <p:pic>
        <p:nvPicPr>
          <p:cNvPr id="279" name="Google Shape;279;p41"/>
          <p:cNvPicPr preferRelativeResize="0"/>
          <p:nvPr/>
        </p:nvPicPr>
        <p:blipFill>
          <a:blip r:embed="rId8">
            <a:alphaModFix/>
          </a:blip>
          <a:stretch>
            <a:fillRect/>
          </a:stretch>
        </p:blipFill>
        <p:spPr>
          <a:xfrm>
            <a:off x="4264800" y="1049825"/>
            <a:ext cx="4574399" cy="2430396"/>
          </a:xfrm>
          <a:prstGeom prst="rect">
            <a:avLst/>
          </a:prstGeom>
          <a:noFill/>
          <a:ln>
            <a:noFill/>
          </a:ln>
        </p:spPr>
      </p:pic>
      <p:sp>
        <p:nvSpPr>
          <p:cNvPr id="280" name="Google Shape;280;p41"/>
          <p:cNvSpPr/>
          <p:nvPr/>
        </p:nvSpPr>
        <p:spPr>
          <a:xfrm>
            <a:off x="5180538" y="1170025"/>
            <a:ext cx="2742900" cy="199500"/>
          </a:xfrm>
          <a:prstGeom prst="roundRect">
            <a:avLst>
              <a:gd fmla="val 50000" name="adj"/>
            </a:avLst>
          </a:prstGeom>
          <a:solidFill>
            <a:srgbClr val="FFD966"/>
          </a:solidFill>
          <a:ln cap="flat" cmpd="sng" w="9525">
            <a:solidFill>
              <a:srgbClr val="BF9000"/>
            </a:solidFill>
            <a:prstDash val="solid"/>
            <a:round/>
            <a:headEnd len="sm" w="sm" type="none"/>
            <a:tailEnd len="sm" w="sm" type="none"/>
          </a:ln>
          <a:effectLst>
            <a:outerShdw blurRad="157163" rotWithShape="0" algn="bl" dir="5400000" dist="19050">
              <a:srgbClr val="000000">
                <a:alpha val="50000"/>
              </a:srgbClr>
            </a:outerShdw>
          </a:effectLst>
        </p:spPr>
        <p:txBody>
          <a:bodyPr anchorCtr="0" anchor="ctr" bIns="63500" lIns="63500" spcFirstLastPara="1" rIns="63500" wrap="square" tIns="63500">
            <a:noAutofit/>
          </a:bodyPr>
          <a:lstStyle/>
          <a:p>
            <a:pPr indent="0" lvl="0" marL="0" marR="0" rtl="0" algn="l">
              <a:lnSpc>
                <a:spcPct val="100000"/>
              </a:lnSpc>
              <a:spcBef>
                <a:spcPts val="0"/>
              </a:spcBef>
              <a:spcAft>
                <a:spcPts val="0"/>
              </a:spcAft>
              <a:buNone/>
            </a:pPr>
            <a:r>
              <a:t/>
            </a:r>
            <a:endParaRPr sz="1000"/>
          </a:p>
        </p:txBody>
      </p:sp>
      <p:sp>
        <p:nvSpPr>
          <p:cNvPr id="281" name="Google Shape;281;p41"/>
          <p:cNvSpPr txBox="1"/>
          <p:nvPr/>
        </p:nvSpPr>
        <p:spPr>
          <a:xfrm>
            <a:off x="5188204" y="1180383"/>
            <a:ext cx="2742900" cy="178800"/>
          </a:xfrm>
          <a:prstGeom prst="rect">
            <a:avLst/>
          </a:prstGeom>
          <a:noFill/>
          <a:ln>
            <a:noFill/>
          </a:ln>
        </p:spPr>
        <p:txBody>
          <a:bodyPr anchorCtr="0" anchor="ctr" bIns="17650" lIns="17650" spcFirstLastPara="1" rIns="17650" wrap="square" tIns="17650">
            <a:noAutofit/>
          </a:bodyPr>
          <a:lstStyle/>
          <a:p>
            <a:pPr indent="0" lvl="0" marL="0" rtl="0" algn="ctr">
              <a:spcBef>
                <a:spcPts val="0"/>
              </a:spcBef>
              <a:spcAft>
                <a:spcPts val="0"/>
              </a:spcAft>
              <a:buNone/>
            </a:pPr>
            <a:r>
              <a:rPr b="1" lang="en" sz="800">
                <a:solidFill>
                  <a:srgbClr val="434343"/>
                </a:solidFill>
                <a:latin typeface="Source Sans Pro"/>
                <a:ea typeface="Source Sans Pro"/>
                <a:cs typeface="Source Sans Pro"/>
                <a:sym typeface="Source Sans Pro"/>
              </a:rPr>
              <a:t>Instructor’s  View</a:t>
            </a:r>
            <a:r>
              <a:rPr lang="en" sz="800">
                <a:solidFill>
                  <a:srgbClr val="434343"/>
                </a:solidFill>
                <a:latin typeface="Source Sans Pro"/>
                <a:ea typeface="Source Sans Pro"/>
                <a:cs typeface="Source Sans Pro"/>
                <a:sym typeface="Source Sans Pro"/>
              </a:rPr>
              <a:t>: Tables</a:t>
            </a:r>
            <a:endParaRPr sz="800">
              <a:solidFill>
                <a:srgbClr val="434343"/>
              </a:solidFill>
              <a:latin typeface="Source Sans Pro"/>
              <a:ea typeface="Source Sans Pro"/>
              <a:cs typeface="Source Sans Pro"/>
              <a:sym typeface="Source Sans Pro"/>
            </a:endParaRPr>
          </a:p>
        </p:txBody>
      </p:sp>
      <p:pic>
        <p:nvPicPr>
          <p:cNvPr id="282" name="Google Shape;282;p41"/>
          <p:cNvPicPr preferRelativeResize="0"/>
          <p:nvPr/>
        </p:nvPicPr>
        <p:blipFill>
          <a:blip r:embed="rId9">
            <a:alphaModFix/>
          </a:blip>
          <a:stretch>
            <a:fillRect/>
          </a:stretch>
        </p:blipFill>
        <p:spPr>
          <a:xfrm>
            <a:off x="4642775" y="2370050"/>
            <a:ext cx="1866950" cy="2306775"/>
          </a:xfrm>
          <a:prstGeom prst="rect">
            <a:avLst/>
          </a:prstGeom>
          <a:noFill/>
          <a:ln>
            <a:noFill/>
          </a:ln>
        </p:spPr>
      </p:pic>
      <p:pic>
        <p:nvPicPr>
          <p:cNvPr id="283" name="Google Shape;283;p41"/>
          <p:cNvPicPr preferRelativeResize="0"/>
          <p:nvPr/>
        </p:nvPicPr>
        <p:blipFill>
          <a:blip r:embed="rId10">
            <a:alphaModFix/>
          </a:blip>
          <a:stretch>
            <a:fillRect/>
          </a:stretch>
        </p:blipFill>
        <p:spPr>
          <a:xfrm>
            <a:off x="6585100" y="3674375"/>
            <a:ext cx="2073900" cy="6611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4"/>
          <p:cNvSpPr txBox="1"/>
          <p:nvPr/>
        </p:nvSpPr>
        <p:spPr>
          <a:xfrm>
            <a:off x="394799" y="190416"/>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i="0" lang="en" sz="2200" u="none" cap="none" strike="noStrike">
                <a:solidFill>
                  <a:srgbClr val="1B0133"/>
                </a:solidFill>
                <a:latin typeface="DM Sans"/>
                <a:ea typeface="DM Sans"/>
                <a:cs typeface="DM Sans"/>
                <a:sym typeface="DM Sans"/>
              </a:rPr>
              <a:t>Group Reflection (2-15 minutes</a:t>
            </a:r>
            <a:r>
              <a:rPr lang="en" sz="2200">
                <a:solidFill>
                  <a:srgbClr val="1B0133"/>
                </a:solidFill>
                <a:latin typeface="DM Sans"/>
                <a:ea typeface="DM Sans"/>
                <a:cs typeface="DM Sans"/>
                <a:sym typeface="DM Sans"/>
              </a:rPr>
              <a:t>)</a:t>
            </a:r>
            <a:endParaRPr sz="2200">
              <a:solidFill>
                <a:srgbClr val="1B0133"/>
              </a:solidFill>
              <a:latin typeface="DM Sans"/>
              <a:ea typeface="DM Sans"/>
              <a:cs typeface="DM Sans"/>
              <a:sym typeface="DM Sans"/>
            </a:endParaRPr>
          </a:p>
        </p:txBody>
      </p:sp>
      <p:sp>
        <p:nvSpPr>
          <p:cNvPr id="107" name="Google Shape;107;p24"/>
          <p:cNvSpPr txBox="1"/>
          <p:nvPr/>
        </p:nvSpPr>
        <p:spPr>
          <a:xfrm>
            <a:off x="215794" y="1060181"/>
            <a:ext cx="4037100" cy="3535200"/>
          </a:xfrm>
          <a:prstGeom prst="rect">
            <a:avLst/>
          </a:prstGeom>
          <a:noFill/>
          <a:ln>
            <a:noFill/>
          </a:ln>
        </p:spPr>
        <p:txBody>
          <a:bodyPr anchorCtr="0" anchor="t" bIns="31725" lIns="63500" spcFirstLastPara="1" rIns="63500" wrap="square" tIns="31725">
            <a:spAutoFit/>
          </a:bodyPr>
          <a:lstStyle/>
          <a:p>
            <a:pPr indent="-222250" lvl="0" marL="317500" marR="0" rtl="0" algn="l">
              <a:lnSpc>
                <a:spcPct val="100000"/>
              </a:lnSpc>
              <a:spcBef>
                <a:spcPts val="0"/>
              </a:spcBef>
              <a:spcAft>
                <a:spcPts val="0"/>
              </a:spcAft>
              <a:buSzPts val="1100"/>
              <a:buFont typeface="Source Sans Pro"/>
              <a:buChar char="●"/>
            </a:pPr>
            <a:r>
              <a:rPr lang="en" sz="1600">
                <a:latin typeface="Source Sans Pro"/>
                <a:ea typeface="Source Sans Pro"/>
                <a:cs typeface="Source Sans Pro"/>
                <a:sym typeface="Source Sans Pro"/>
              </a:rPr>
              <a:t>Set the audio to Table Mode</a:t>
            </a:r>
            <a:endParaRPr sz="1600">
              <a:latin typeface="Source Sans Pro"/>
              <a:ea typeface="Source Sans Pro"/>
              <a:cs typeface="Source Sans Pro"/>
              <a:sym typeface="Source Sans Pro"/>
            </a:endParaRPr>
          </a:p>
          <a:p>
            <a:pPr indent="-222250" lvl="0" marL="317500" marR="0" rtl="0" algn="l">
              <a:lnSpc>
                <a:spcPct val="100000"/>
              </a:lnSpc>
              <a:spcBef>
                <a:spcPts val="700"/>
              </a:spcBef>
              <a:spcAft>
                <a:spcPts val="0"/>
              </a:spcAft>
              <a:buSzPts val="1100"/>
              <a:buFont typeface="Source Sans Pro"/>
              <a:buChar char="●"/>
            </a:pPr>
            <a:r>
              <a:rPr lang="en" sz="1600">
                <a:solidFill>
                  <a:schemeClr val="dk1"/>
                </a:solidFill>
                <a:latin typeface="Source Sans Pro"/>
                <a:ea typeface="Source Sans Pro"/>
                <a:cs typeface="Source Sans Pro"/>
                <a:sym typeface="Source Sans Pro"/>
              </a:rPr>
              <a:t>Use Distribute Documents to share</a:t>
            </a:r>
            <a:r>
              <a:rPr lang="en" sz="1600">
                <a:latin typeface="Source Sans Pro"/>
                <a:ea typeface="Source Sans Pro"/>
                <a:cs typeface="Source Sans Pro"/>
                <a:sym typeface="Source Sans Pro"/>
              </a:rPr>
              <a:t> a set of questions</a:t>
            </a:r>
            <a:r>
              <a:rPr lang="en" sz="1600">
                <a:solidFill>
                  <a:schemeClr val="dk1"/>
                </a:solidFill>
                <a:latin typeface="Source Sans Pro"/>
                <a:ea typeface="Source Sans Pro"/>
                <a:cs typeface="Source Sans Pro"/>
                <a:sym typeface="Source Sans Pro"/>
              </a:rPr>
              <a:t> with </a:t>
            </a:r>
            <a:r>
              <a:rPr i="0" lang="en" sz="1600" u="none" cap="none" strike="noStrike">
                <a:solidFill>
                  <a:srgbClr val="000000"/>
                </a:solidFill>
                <a:latin typeface="Source Sans Pro"/>
                <a:ea typeface="Source Sans Pro"/>
                <a:cs typeface="Source Sans Pro"/>
                <a:sym typeface="Source Sans Pro"/>
              </a:rPr>
              <a:t>each table to reflect on an activity or topic (these can be the same or differ</a:t>
            </a:r>
            <a:r>
              <a:rPr lang="en" sz="1600">
                <a:latin typeface="Source Sans Pro"/>
                <a:ea typeface="Source Sans Pro"/>
                <a:cs typeface="Source Sans Pro"/>
                <a:sym typeface="Source Sans Pro"/>
              </a:rPr>
              <a:t>ent questions for each table)</a:t>
            </a:r>
            <a:r>
              <a:rPr i="0" lang="en" sz="1600" u="none" cap="none" strike="noStrike">
                <a:solidFill>
                  <a:srgbClr val="000000"/>
                </a:solidFill>
                <a:latin typeface="Source Sans Pro"/>
                <a:ea typeface="Source Sans Pro"/>
                <a:cs typeface="Source Sans Pro"/>
                <a:sym typeface="Source Sans Pro"/>
              </a:rPr>
              <a:t>. </a:t>
            </a:r>
            <a:endParaRPr i="0" sz="1600" u="none" cap="none" strike="noStrike">
              <a:solidFill>
                <a:srgbClr val="000000"/>
              </a:solidFill>
              <a:latin typeface="Source Sans Pro"/>
              <a:ea typeface="Source Sans Pro"/>
              <a:cs typeface="Source Sans Pro"/>
              <a:sym typeface="Source Sans Pro"/>
            </a:endParaRPr>
          </a:p>
          <a:p>
            <a:pPr indent="-222250" lvl="0" marL="317500" marR="0" rtl="0" algn="l">
              <a:lnSpc>
                <a:spcPct val="100000"/>
              </a:lnSpc>
              <a:spcBef>
                <a:spcPts val="700"/>
              </a:spcBef>
              <a:spcAft>
                <a:spcPts val="0"/>
              </a:spcAft>
              <a:buSzPts val="1100"/>
              <a:buFont typeface="Source Sans Pro"/>
              <a:buChar char="●"/>
            </a:pPr>
            <a:r>
              <a:rPr i="0" lang="en" sz="1600" u="none" cap="none" strike="noStrike">
                <a:solidFill>
                  <a:srgbClr val="000000"/>
                </a:solidFill>
                <a:latin typeface="Source Sans Pro"/>
                <a:ea typeface="Source Sans Pro"/>
                <a:cs typeface="Source Sans Pro"/>
                <a:sym typeface="Source Sans Pro"/>
              </a:rPr>
              <a:t>Set a timer and </a:t>
            </a:r>
            <a:r>
              <a:rPr lang="en" sz="1600">
                <a:latin typeface="Source Sans Pro"/>
                <a:ea typeface="Source Sans Pro"/>
                <a:cs typeface="Source Sans Pro"/>
                <a:sym typeface="Source Sans Pro"/>
              </a:rPr>
              <a:t>encourage learners to discuss the questions and their answers at their</a:t>
            </a:r>
            <a:r>
              <a:rPr i="0" lang="en" sz="1600" u="none" cap="none" strike="noStrike">
                <a:solidFill>
                  <a:srgbClr val="000000"/>
                </a:solidFill>
                <a:latin typeface="Source Sans Pro"/>
                <a:ea typeface="Source Sans Pro"/>
                <a:cs typeface="Source Sans Pro"/>
                <a:sym typeface="Source Sans Pro"/>
              </a:rPr>
              <a:t> table</a:t>
            </a:r>
            <a:r>
              <a:rPr lang="en" sz="1600">
                <a:latin typeface="Source Sans Pro"/>
                <a:ea typeface="Source Sans Pro"/>
                <a:cs typeface="Source Sans Pro"/>
                <a:sym typeface="Source Sans Pro"/>
              </a:rPr>
              <a:t>s for the allotted time</a:t>
            </a:r>
            <a:endParaRPr sz="1600">
              <a:latin typeface="Source Sans Pro"/>
              <a:ea typeface="Source Sans Pro"/>
              <a:cs typeface="Source Sans Pro"/>
              <a:sym typeface="Source Sans Pro"/>
            </a:endParaRPr>
          </a:p>
          <a:p>
            <a:pPr indent="-222250" lvl="0" marL="317500" marR="0" rtl="0" algn="l">
              <a:lnSpc>
                <a:spcPct val="100000"/>
              </a:lnSpc>
              <a:spcBef>
                <a:spcPts val="700"/>
              </a:spcBef>
              <a:spcAft>
                <a:spcPts val="700"/>
              </a:spcAft>
              <a:buSzPts val="1100"/>
              <a:buFont typeface="Source Sans Pro"/>
              <a:buChar char="●"/>
            </a:pPr>
            <a:r>
              <a:rPr lang="en" sz="1600">
                <a:latin typeface="Source Sans Pro"/>
                <a:ea typeface="Source Sans Pro"/>
                <a:cs typeface="Source Sans Pro"/>
                <a:sym typeface="Source Sans Pro"/>
              </a:rPr>
              <a:t>Request that they choose one representative to share the group’s findings by having them click the “Raise Hand” button, or Requesting learners to raise their hands. </a:t>
            </a:r>
            <a:endParaRPr i="0" sz="1600" u="none" cap="none" strike="noStrike">
              <a:solidFill>
                <a:srgbClr val="000000"/>
              </a:solidFill>
              <a:latin typeface="Source Sans Pro"/>
              <a:ea typeface="Source Sans Pro"/>
              <a:cs typeface="Source Sans Pro"/>
              <a:sym typeface="Source Sans Pro"/>
            </a:endParaRPr>
          </a:p>
        </p:txBody>
      </p:sp>
      <p:sp>
        <p:nvSpPr>
          <p:cNvPr id="108" name="Google Shape;108;p24"/>
          <p:cNvSpPr txBox="1"/>
          <p:nvPr/>
        </p:nvSpPr>
        <p:spPr>
          <a:xfrm>
            <a:off x="1588500" y="4803919"/>
            <a:ext cx="5967000" cy="218100"/>
          </a:xfrm>
          <a:prstGeom prst="rect">
            <a:avLst/>
          </a:prstGeom>
          <a:noFill/>
          <a:ln>
            <a:noFill/>
          </a:ln>
        </p:spPr>
        <p:txBody>
          <a:bodyPr anchorCtr="0" anchor="t" bIns="31725" lIns="63500" spcFirstLastPara="1" rIns="63500" wrap="square" tIns="317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b="0" i="0" lang="en" sz="1000" u="sng" cap="none" strike="noStrike">
                <a:solidFill>
                  <a:schemeClr val="hlink"/>
                </a:solidFill>
                <a:latin typeface="DM Sans"/>
                <a:ea typeface="DM Sans"/>
                <a:cs typeface="DM Sans"/>
                <a:sym typeface="DM Sans"/>
                <a:hlinkClick r:id="rId4"/>
              </a:rPr>
              <a:t>Distributing documents</a:t>
            </a:r>
            <a:r>
              <a:rPr b="0" i="0" lang="en" sz="1000" u="none" cap="none" strike="noStrike">
                <a:solidFill>
                  <a:srgbClr val="1C1C1C"/>
                </a:solidFill>
                <a:latin typeface="DM Sans"/>
                <a:ea typeface="DM Sans"/>
                <a:cs typeface="DM Sans"/>
                <a:sym typeface="DM Sans"/>
              </a:rPr>
              <a:t> | </a:t>
            </a:r>
            <a:r>
              <a:rPr b="0" i="0" lang="en" sz="1000" u="sng" cap="none" strike="noStrike">
                <a:solidFill>
                  <a:schemeClr val="hlink"/>
                </a:solidFill>
                <a:latin typeface="DM Sans"/>
                <a:ea typeface="DM Sans"/>
                <a:cs typeface="DM Sans"/>
                <a:sym typeface="DM Sans"/>
                <a:hlinkClick r:id="rId5"/>
              </a:rPr>
              <a:t>Setting a Timer</a:t>
            </a:r>
            <a:r>
              <a:rPr lang="en" sz="1000">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6"/>
              </a:rPr>
              <a:t>Request Hand Raise</a:t>
            </a:r>
            <a:endParaRPr b="1" i="0" sz="1100" u="none" cap="none" strike="noStrike">
              <a:solidFill>
                <a:srgbClr val="0C0C0C"/>
              </a:solidFill>
              <a:latin typeface="DM Sans"/>
              <a:ea typeface="DM Sans"/>
              <a:cs typeface="DM Sans"/>
              <a:sym typeface="DM Sans"/>
            </a:endParaRPr>
          </a:p>
        </p:txBody>
      </p:sp>
      <p:sp>
        <p:nvSpPr>
          <p:cNvPr id="109" name="Google Shape;109;p24"/>
          <p:cNvSpPr txBox="1"/>
          <p:nvPr/>
        </p:nvSpPr>
        <p:spPr>
          <a:xfrm>
            <a:off x="5099894" y="3705450"/>
            <a:ext cx="3393600" cy="867000"/>
          </a:xfrm>
          <a:prstGeom prst="rect">
            <a:avLst/>
          </a:prstGeom>
          <a:noFill/>
          <a:ln>
            <a:noFill/>
          </a:ln>
        </p:spPr>
        <p:txBody>
          <a:bodyPr anchorCtr="0" anchor="t" bIns="63500" lIns="63500" spcFirstLastPara="1" rIns="63500" wrap="square" tIns="63500">
            <a:spAutoFit/>
          </a:bodyPr>
          <a:lstStyle/>
          <a:p>
            <a:pPr indent="-228600" lvl="0" marL="3175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How would you approach problem X?</a:t>
            </a:r>
            <a:endParaRPr sz="800">
              <a:solidFill>
                <a:schemeClr val="dk1"/>
              </a:solidFill>
              <a:latin typeface="Source Sans Pro"/>
              <a:ea typeface="Source Sans Pro"/>
              <a:cs typeface="Source Sans Pro"/>
              <a:sym typeface="Source Sans Pro"/>
            </a:endParaRPr>
          </a:p>
          <a:p>
            <a:pPr indent="-228600" lvl="0" marL="3175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Share your personal experience with Y. </a:t>
            </a:r>
            <a:endParaRPr sz="800">
              <a:solidFill>
                <a:schemeClr val="dk1"/>
              </a:solidFill>
              <a:latin typeface="Source Sans Pro"/>
              <a:ea typeface="Source Sans Pro"/>
              <a:cs typeface="Source Sans Pro"/>
              <a:sym typeface="Source Sans Pro"/>
            </a:endParaRPr>
          </a:p>
          <a:p>
            <a:pPr indent="-228600" lvl="0" marL="3175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Why were the outcomes as they are?</a:t>
            </a:r>
            <a:endParaRPr sz="800">
              <a:solidFill>
                <a:schemeClr val="dk1"/>
              </a:solidFill>
              <a:latin typeface="Source Sans Pro"/>
              <a:ea typeface="Source Sans Pro"/>
              <a:cs typeface="Source Sans Pro"/>
              <a:sym typeface="Source Sans Pro"/>
            </a:endParaRPr>
          </a:p>
          <a:p>
            <a:pPr indent="-228600" lvl="0" marL="317500" rtl="0" algn="l">
              <a:spcBef>
                <a:spcPts val="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What are next steps?</a:t>
            </a:r>
            <a:endParaRPr sz="800">
              <a:solidFill>
                <a:schemeClr val="dk1"/>
              </a:solidFill>
              <a:latin typeface="Source Sans Pro"/>
              <a:ea typeface="Source Sans Pro"/>
              <a:cs typeface="Source Sans Pro"/>
              <a:sym typeface="Source Sans Pro"/>
            </a:endParaRPr>
          </a:p>
        </p:txBody>
      </p:sp>
      <p:pic>
        <p:nvPicPr>
          <p:cNvPr id="110" name="Google Shape;110;p24"/>
          <p:cNvPicPr preferRelativeResize="0"/>
          <p:nvPr/>
        </p:nvPicPr>
        <p:blipFill>
          <a:blip r:embed="rId7">
            <a:alphaModFix/>
          </a:blip>
          <a:stretch>
            <a:fillRect/>
          </a:stretch>
        </p:blipFill>
        <p:spPr>
          <a:xfrm>
            <a:off x="4405294" y="1004016"/>
            <a:ext cx="4407298" cy="2549033"/>
          </a:xfrm>
          <a:prstGeom prst="rect">
            <a:avLst/>
          </a:prstGeom>
          <a:noFill/>
          <a:ln>
            <a:noFill/>
          </a:ln>
        </p:spPr>
      </p:pic>
      <p:pic>
        <p:nvPicPr>
          <p:cNvPr id="111" name="Google Shape;111;p24"/>
          <p:cNvPicPr preferRelativeResize="0"/>
          <p:nvPr/>
        </p:nvPicPr>
        <p:blipFill rotWithShape="1">
          <a:blip r:embed="rId8">
            <a:alphaModFix/>
          </a:blip>
          <a:srcRect b="18099" l="19630" r="13893" t="9677"/>
          <a:stretch/>
        </p:blipFill>
        <p:spPr>
          <a:xfrm>
            <a:off x="4405300" y="1435975"/>
            <a:ext cx="3069274" cy="18317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2"/>
          <p:cNvSpPr txBox="1"/>
          <p:nvPr>
            <p:ph idx="4294967295" type="body"/>
          </p:nvPr>
        </p:nvSpPr>
        <p:spPr>
          <a:xfrm>
            <a:off x="311700" y="1152469"/>
            <a:ext cx="3953100" cy="3416400"/>
          </a:xfrm>
          <a:prstGeom prst="rect">
            <a:avLst/>
          </a:prstGeom>
        </p:spPr>
        <p:txBody>
          <a:bodyPr anchorCtr="0" anchor="ctr" bIns="19050" lIns="19050" spcFirstLastPara="1" rIns="19050" wrap="square" tIns="19050">
            <a:noAutofit/>
          </a:bodyPr>
          <a:lstStyle/>
          <a:p>
            <a:pPr indent="-336550" lvl="0" marL="317500" rtl="0" algn="l">
              <a:lnSpc>
                <a:spcPct val="100000"/>
              </a:lnSpc>
              <a:spcBef>
                <a:spcPts val="0"/>
              </a:spcBef>
              <a:spcAft>
                <a:spcPts val="0"/>
              </a:spcAft>
              <a:buSzPts val="1500"/>
              <a:buFont typeface="DM Sans"/>
              <a:buChar char="•"/>
            </a:pPr>
            <a:r>
              <a:rPr lang="en" sz="1500"/>
              <a:t>Set the audio to Table Mode</a:t>
            </a:r>
            <a:endParaRPr sz="1500"/>
          </a:p>
          <a:p>
            <a:pPr indent="-336550" lvl="0" marL="317500" rtl="0" algn="l">
              <a:lnSpc>
                <a:spcPct val="100000"/>
              </a:lnSpc>
              <a:spcBef>
                <a:spcPts val="700"/>
              </a:spcBef>
              <a:spcAft>
                <a:spcPts val="0"/>
              </a:spcAft>
              <a:buSzPts val="1500"/>
              <a:buFont typeface="DM Sans"/>
              <a:buChar char="•"/>
            </a:pPr>
            <a:r>
              <a:rPr lang="en" sz="1500"/>
              <a:t>Use Distribute Documents to share a Google doc to each table with prompts that help learners summarize the concepts presented in the session (these can be one doc or different for each table). </a:t>
            </a:r>
            <a:endParaRPr sz="1500"/>
          </a:p>
          <a:p>
            <a:pPr indent="-336550" lvl="0" marL="317500" rtl="0" algn="l">
              <a:lnSpc>
                <a:spcPct val="100000"/>
              </a:lnSpc>
              <a:spcBef>
                <a:spcPts val="700"/>
              </a:spcBef>
              <a:spcAft>
                <a:spcPts val="0"/>
              </a:spcAft>
              <a:buSzPts val="1500"/>
              <a:buFont typeface="DM Sans"/>
              <a:buChar char="•"/>
            </a:pPr>
            <a:r>
              <a:rPr lang="en" sz="1500"/>
              <a:t>Set a timer for 10-15 minutes</a:t>
            </a:r>
            <a:endParaRPr sz="1500"/>
          </a:p>
          <a:p>
            <a:pPr indent="-336550" lvl="0" marL="317500" rtl="0" algn="l">
              <a:lnSpc>
                <a:spcPct val="100000"/>
              </a:lnSpc>
              <a:spcBef>
                <a:spcPts val="700"/>
              </a:spcBef>
              <a:spcAft>
                <a:spcPts val="0"/>
              </a:spcAft>
              <a:buSzPts val="1500"/>
              <a:buFont typeface="DM Sans"/>
              <a:buChar char="•"/>
            </a:pPr>
            <a:r>
              <a:rPr lang="en" sz="1500"/>
              <a:t>Encourage learners to work together at their tables to summarize and detail the takeaways from the session in the doc (ask them to try not to review their Notes, but rather try to recall from memory)</a:t>
            </a:r>
            <a:endParaRPr sz="1500"/>
          </a:p>
          <a:p>
            <a:pPr indent="0" lvl="0" marL="317500" rtl="0" algn="l">
              <a:lnSpc>
                <a:spcPct val="100000"/>
              </a:lnSpc>
              <a:spcBef>
                <a:spcPts val="700"/>
              </a:spcBef>
              <a:spcAft>
                <a:spcPts val="700"/>
              </a:spcAft>
              <a:buNone/>
            </a:pPr>
            <a:r>
              <a:t/>
            </a:r>
            <a:endParaRPr sz="1500"/>
          </a:p>
        </p:txBody>
      </p:sp>
      <p:sp>
        <p:nvSpPr>
          <p:cNvPr id="290" name="Google Shape;290;p42"/>
          <p:cNvSpPr txBox="1"/>
          <p:nvPr/>
        </p:nvSpPr>
        <p:spPr>
          <a:xfrm>
            <a:off x="1047938" y="4803919"/>
            <a:ext cx="69375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30000"/>
              </a:lnSpc>
              <a:spcBef>
                <a:spcPts val="0"/>
              </a:spcBef>
              <a:spcAft>
                <a:spcPts val="0"/>
              </a:spcAft>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Setting a Timer</a:t>
            </a:r>
            <a:r>
              <a:rPr b="0" i="0" lang="en" sz="1000" u="none" cap="none" strike="noStrike">
                <a:solidFill>
                  <a:srgbClr val="1C1C1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5"/>
              </a:rPr>
              <a:t>Distributing documents</a:t>
            </a:r>
            <a:endParaRPr b="1" i="0" sz="1100" u="none" cap="none" strike="noStrike">
              <a:solidFill>
                <a:srgbClr val="0C0C0C"/>
              </a:solidFill>
              <a:highlight>
                <a:srgbClr val="FFFFFF"/>
              </a:highlight>
              <a:latin typeface="DM Sans"/>
              <a:ea typeface="DM Sans"/>
              <a:cs typeface="DM Sans"/>
              <a:sym typeface="DM Sans"/>
            </a:endParaRPr>
          </a:p>
        </p:txBody>
      </p:sp>
      <p:sp>
        <p:nvSpPr>
          <p:cNvPr id="291" name="Google Shape;291;p42"/>
          <p:cNvSpPr txBox="1"/>
          <p:nvPr/>
        </p:nvSpPr>
        <p:spPr>
          <a:xfrm>
            <a:off x="417675" y="427250"/>
            <a:ext cx="791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B0133"/>
                </a:solidFill>
                <a:latin typeface="DM Sans"/>
                <a:ea typeface="DM Sans"/>
                <a:cs typeface="DM Sans"/>
                <a:sym typeface="DM Sans"/>
              </a:rPr>
              <a:t>Summarize the Lecture v1 (10-15 minutes)</a:t>
            </a:r>
            <a:endParaRPr sz="2200">
              <a:solidFill>
                <a:srgbClr val="1B0133"/>
              </a:solidFill>
              <a:latin typeface="DM Sans"/>
              <a:ea typeface="DM Sans"/>
              <a:cs typeface="DM Sans"/>
              <a:sym typeface="DM Sans"/>
            </a:endParaRPr>
          </a:p>
        </p:txBody>
      </p:sp>
      <p:pic>
        <p:nvPicPr>
          <p:cNvPr id="292" name="Google Shape;292;p42"/>
          <p:cNvPicPr preferRelativeResize="0"/>
          <p:nvPr/>
        </p:nvPicPr>
        <p:blipFill>
          <a:blip r:embed="rId6">
            <a:alphaModFix/>
          </a:blip>
          <a:stretch>
            <a:fillRect/>
          </a:stretch>
        </p:blipFill>
        <p:spPr>
          <a:xfrm>
            <a:off x="4347375" y="1360976"/>
            <a:ext cx="4535777" cy="2579249"/>
          </a:xfrm>
          <a:prstGeom prst="rect">
            <a:avLst/>
          </a:prstGeom>
          <a:noFill/>
          <a:ln>
            <a:noFill/>
          </a:ln>
        </p:spPr>
      </p:pic>
      <p:pic>
        <p:nvPicPr>
          <p:cNvPr id="293" name="Google Shape;293;p42"/>
          <p:cNvPicPr preferRelativeResize="0"/>
          <p:nvPr/>
        </p:nvPicPr>
        <p:blipFill rotWithShape="1">
          <a:blip r:embed="rId7">
            <a:alphaModFix/>
          </a:blip>
          <a:srcRect b="2111" l="0" r="27488" t="15712"/>
          <a:stretch/>
        </p:blipFill>
        <p:spPr>
          <a:xfrm>
            <a:off x="4347377" y="1691247"/>
            <a:ext cx="3129422" cy="191870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3"/>
          <p:cNvSpPr txBox="1"/>
          <p:nvPr>
            <p:ph idx="4294967295" type="body"/>
          </p:nvPr>
        </p:nvSpPr>
        <p:spPr>
          <a:xfrm>
            <a:off x="311700" y="1152469"/>
            <a:ext cx="4768500" cy="3416400"/>
          </a:xfrm>
          <a:prstGeom prst="rect">
            <a:avLst/>
          </a:prstGeom>
        </p:spPr>
        <p:txBody>
          <a:bodyPr anchorCtr="0" anchor="ctr" bIns="19050" lIns="19050" spcFirstLastPara="1" rIns="19050" wrap="square" tIns="19050">
            <a:noAutofit/>
          </a:bodyPr>
          <a:lstStyle/>
          <a:p>
            <a:pPr indent="-260350" lvl="0" marL="317500" rtl="0" algn="l">
              <a:lnSpc>
                <a:spcPct val="100000"/>
              </a:lnSpc>
              <a:spcBef>
                <a:spcPts val="0"/>
              </a:spcBef>
              <a:spcAft>
                <a:spcPts val="0"/>
              </a:spcAft>
              <a:buSzPts val="1700"/>
              <a:buFont typeface="DM Sans"/>
              <a:buChar char="•"/>
            </a:pPr>
            <a:r>
              <a:rPr lang="en" sz="1700"/>
              <a:t>Set the audio to Table Mode</a:t>
            </a:r>
            <a:endParaRPr sz="1700"/>
          </a:p>
          <a:p>
            <a:pPr indent="-260350" lvl="0" marL="317500" rtl="0" algn="l">
              <a:lnSpc>
                <a:spcPct val="100000"/>
              </a:lnSpc>
              <a:spcBef>
                <a:spcPts val="700"/>
              </a:spcBef>
              <a:spcAft>
                <a:spcPts val="0"/>
              </a:spcAft>
              <a:buSzPts val="1700"/>
              <a:buFont typeface="DM Sans"/>
              <a:buChar char="•"/>
            </a:pPr>
            <a:r>
              <a:rPr lang="en" sz="1700"/>
              <a:t>Set a timer for 10-15 minutes</a:t>
            </a:r>
            <a:endParaRPr sz="1700"/>
          </a:p>
          <a:p>
            <a:pPr indent="-260350" lvl="0" marL="317500" rtl="0" algn="l">
              <a:lnSpc>
                <a:spcPct val="100000"/>
              </a:lnSpc>
              <a:spcBef>
                <a:spcPts val="700"/>
              </a:spcBef>
              <a:spcAft>
                <a:spcPts val="0"/>
              </a:spcAft>
              <a:buSzPts val="1700"/>
              <a:buFont typeface="DM Sans"/>
              <a:buChar char="•"/>
            </a:pPr>
            <a:r>
              <a:rPr lang="en" sz="1700"/>
              <a:t>Encourage learners to work together at their tables to summarize and detail the takeaways from the session (ask them to try not to review their Notes, but rather try to recall from memory)</a:t>
            </a:r>
            <a:endParaRPr sz="1700"/>
          </a:p>
          <a:p>
            <a:pPr indent="-260350" lvl="0" marL="317500" rtl="0" algn="l">
              <a:lnSpc>
                <a:spcPct val="100000"/>
              </a:lnSpc>
              <a:spcBef>
                <a:spcPts val="700"/>
              </a:spcBef>
              <a:spcAft>
                <a:spcPts val="0"/>
              </a:spcAft>
              <a:buSzPts val="1700"/>
              <a:buFont typeface="DM Sans"/>
              <a:buChar char="•"/>
            </a:pPr>
            <a:r>
              <a:rPr lang="en" sz="1700"/>
              <a:t>Use the Q&amp;A to list prompts that help learners summarize the concepts presented in the session and have a representative from each table post their summary for each prompt in the Q&amp;A</a:t>
            </a:r>
            <a:endParaRPr sz="1700"/>
          </a:p>
          <a:p>
            <a:pPr indent="0" lvl="0" marL="0" rtl="0" algn="l">
              <a:lnSpc>
                <a:spcPct val="100000"/>
              </a:lnSpc>
              <a:spcBef>
                <a:spcPts val="700"/>
              </a:spcBef>
              <a:spcAft>
                <a:spcPts val="700"/>
              </a:spcAft>
              <a:buNone/>
            </a:pPr>
            <a:r>
              <a:t/>
            </a:r>
            <a:endParaRPr sz="1700"/>
          </a:p>
        </p:txBody>
      </p:sp>
      <p:sp>
        <p:nvSpPr>
          <p:cNvPr id="300" name="Google Shape;300;p43"/>
          <p:cNvSpPr txBox="1"/>
          <p:nvPr/>
        </p:nvSpPr>
        <p:spPr>
          <a:xfrm>
            <a:off x="1047938" y="4803919"/>
            <a:ext cx="69375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30000"/>
              </a:lnSpc>
              <a:spcBef>
                <a:spcPts val="0"/>
              </a:spcBef>
              <a:spcAft>
                <a:spcPts val="0"/>
              </a:spcAft>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Setting a Timer</a:t>
            </a:r>
            <a:r>
              <a:rPr b="0" i="0" lang="en" sz="1000" u="none" cap="none" strike="noStrike">
                <a:solidFill>
                  <a:srgbClr val="1C1C1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5"/>
              </a:rPr>
              <a:t>Join Tables - Learner</a:t>
            </a:r>
            <a:r>
              <a:rPr lang="en" sz="1000">
                <a:solidFill>
                  <a:srgbClr val="1C1C1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6"/>
              </a:rPr>
              <a:t>Request Hand Raise</a:t>
            </a:r>
            <a:endParaRPr b="1" i="0" sz="1100" u="none" cap="none" strike="noStrike">
              <a:solidFill>
                <a:srgbClr val="0C0C0C"/>
              </a:solidFill>
              <a:highlight>
                <a:srgbClr val="FFFFFF"/>
              </a:highlight>
              <a:latin typeface="DM Sans"/>
              <a:ea typeface="DM Sans"/>
              <a:cs typeface="DM Sans"/>
              <a:sym typeface="DM Sans"/>
            </a:endParaRPr>
          </a:p>
        </p:txBody>
      </p:sp>
      <p:sp>
        <p:nvSpPr>
          <p:cNvPr id="301" name="Google Shape;301;p43"/>
          <p:cNvSpPr txBox="1"/>
          <p:nvPr/>
        </p:nvSpPr>
        <p:spPr>
          <a:xfrm>
            <a:off x="417675" y="427250"/>
            <a:ext cx="791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B0133"/>
                </a:solidFill>
                <a:latin typeface="DM Sans"/>
                <a:ea typeface="DM Sans"/>
                <a:cs typeface="DM Sans"/>
                <a:sym typeface="DM Sans"/>
              </a:rPr>
              <a:t>Summarize the Lecture v2 (10-15 minutes)</a:t>
            </a:r>
            <a:endParaRPr sz="2200">
              <a:solidFill>
                <a:srgbClr val="1B0133"/>
              </a:solidFill>
              <a:latin typeface="DM Sans"/>
              <a:ea typeface="DM Sans"/>
              <a:cs typeface="DM Sans"/>
              <a:sym typeface="DM Sans"/>
            </a:endParaRPr>
          </a:p>
        </p:txBody>
      </p:sp>
      <p:pic>
        <p:nvPicPr>
          <p:cNvPr id="302" name="Google Shape;302;p43"/>
          <p:cNvPicPr preferRelativeResize="0"/>
          <p:nvPr/>
        </p:nvPicPr>
        <p:blipFill>
          <a:blip r:embed="rId7">
            <a:alphaModFix/>
          </a:blip>
          <a:stretch>
            <a:fillRect/>
          </a:stretch>
        </p:blipFill>
        <p:spPr>
          <a:xfrm>
            <a:off x="5620425" y="985375"/>
            <a:ext cx="2392117" cy="2959725"/>
          </a:xfrm>
          <a:prstGeom prst="rect">
            <a:avLst/>
          </a:prstGeom>
          <a:noFill/>
          <a:ln>
            <a:noFill/>
          </a:ln>
        </p:spPr>
      </p:pic>
      <p:pic>
        <p:nvPicPr>
          <p:cNvPr id="303" name="Google Shape;303;p43"/>
          <p:cNvPicPr preferRelativeResize="0"/>
          <p:nvPr/>
        </p:nvPicPr>
        <p:blipFill>
          <a:blip r:embed="rId8">
            <a:alphaModFix/>
          </a:blip>
          <a:stretch>
            <a:fillRect/>
          </a:stretch>
        </p:blipFill>
        <p:spPr>
          <a:xfrm>
            <a:off x="5633977" y="3945100"/>
            <a:ext cx="2365025" cy="7539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4"/>
          <p:cNvSpPr txBox="1"/>
          <p:nvPr>
            <p:ph idx="4294967295" type="body"/>
          </p:nvPr>
        </p:nvSpPr>
        <p:spPr>
          <a:xfrm>
            <a:off x="311700" y="1152469"/>
            <a:ext cx="4188900" cy="3416400"/>
          </a:xfrm>
          <a:prstGeom prst="rect">
            <a:avLst/>
          </a:prstGeom>
        </p:spPr>
        <p:txBody>
          <a:bodyPr anchorCtr="0" anchor="ctr" bIns="19050" lIns="19050" spcFirstLastPara="1" rIns="19050" wrap="square" tIns="19050">
            <a:noAutofit/>
          </a:bodyPr>
          <a:lstStyle/>
          <a:p>
            <a:pPr indent="-374650" lvl="0" marL="317500" rtl="0" algn="l">
              <a:lnSpc>
                <a:spcPct val="100000"/>
              </a:lnSpc>
              <a:spcBef>
                <a:spcPts val="0"/>
              </a:spcBef>
              <a:spcAft>
                <a:spcPts val="0"/>
              </a:spcAft>
              <a:buSzPts val="1500"/>
              <a:buFont typeface="DM Sans"/>
              <a:buChar char="•"/>
            </a:pPr>
            <a:r>
              <a:rPr lang="en" sz="1500"/>
              <a:t>Set the audio to Table Mode</a:t>
            </a:r>
            <a:endParaRPr sz="1500"/>
          </a:p>
          <a:p>
            <a:pPr indent="-374650" lvl="0" marL="317500" rtl="0" algn="l">
              <a:lnSpc>
                <a:spcPct val="100000"/>
              </a:lnSpc>
              <a:spcBef>
                <a:spcPts val="700"/>
              </a:spcBef>
              <a:spcAft>
                <a:spcPts val="0"/>
              </a:spcAft>
              <a:buSzPts val="1500"/>
              <a:buChar char="•"/>
            </a:pPr>
            <a:r>
              <a:rPr lang="en" sz="1500"/>
              <a:t>Open a Class Whiteboard</a:t>
            </a:r>
            <a:endParaRPr sz="1500"/>
          </a:p>
          <a:p>
            <a:pPr indent="-374650" lvl="0" marL="317500" rtl="0" algn="l">
              <a:lnSpc>
                <a:spcPct val="100000"/>
              </a:lnSpc>
              <a:spcBef>
                <a:spcPts val="700"/>
              </a:spcBef>
              <a:spcAft>
                <a:spcPts val="0"/>
              </a:spcAft>
              <a:buSzPts val="1500"/>
              <a:buFont typeface="DM Sans"/>
              <a:buChar char="•"/>
            </a:pPr>
            <a:r>
              <a:rPr lang="en" sz="1500"/>
              <a:t>Set a timer for 10-15 minutes</a:t>
            </a:r>
            <a:endParaRPr sz="1500"/>
          </a:p>
          <a:p>
            <a:pPr indent="-374650" lvl="0" marL="317500" rtl="0" algn="l">
              <a:lnSpc>
                <a:spcPct val="100000"/>
              </a:lnSpc>
              <a:spcBef>
                <a:spcPts val="700"/>
              </a:spcBef>
              <a:spcAft>
                <a:spcPts val="0"/>
              </a:spcAft>
              <a:buSzPts val="1500"/>
              <a:buFont typeface="DM Sans"/>
              <a:buChar char="•"/>
            </a:pPr>
            <a:r>
              <a:rPr lang="en" sz="1500"/>
              <a:t>Encourage learners to work together at their tables to summarize and detail the takeaways from the session (ask them to try not to review their Notes, but rather try to recall from memory)</a:t>
            </a:r>
            <a:endParaRPr sz="1500"/>
          </a:p>
          <a:p>
            <a:pPr indent="-374650" lvl="0" marL="317500" rtl="0" algn="l">
              <a:lnSpc>
                <a:spcPct val="100000"/>
              </a:lnSpc>
              <a:spcBef>
                <a:spcPts val="700"/>
              </a:spcBef>
              <a:spcAft>
                <a:spcPts val="700"/>
              </a:spcAft>
              <a:buSzPts val="1500"/>
              <a:buFont typeface="DM Sans"/>
              <a:buChar char="•"/>
            </a:pPr>
            <a:r>
              <a:rPr lang="en" sz="1500"/>
              <a:t>Have one representative from each table to list their summaries for each concept on the whiteboard</a:t>
            </a:r>
            <a:endParaRPr sz="1200"/>
          </a:p>
        </p:txBody>
      </p:sp>
      <p:sp>
        <p:nvSpPr>
          <p:cNvPr id="310" name="Google Shape;310;p44"/>
          <p:cNvSpPr txBox="1"/>
          <p:nvPr/>
        </p:nvSpPr>
        <p:spPr>
          <a:xfrm>
            <a:off x="781765" y="4770896"/>
            <a:ext cx="74700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Class</a:t>
            </a:r>
            <a:r>
              <a:rPr lang="en" sz="1000" u="sng">
                <a:solidFill>
                  <a:schemeClr val="hlink"/>
                </a:solidFill>
                <a:latin typeface="DM Sans"/>
                <a:ea typeface="DM Sans"/>
                <a:cs typeface="DM Sans"/>
                <a:sym typeface="DM Sans"/>
                <a:hlinkClick r:id="rId4"/>
              </a:rPr>
              <a:t> Whiteboard</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5"/>
              </a:rPr>
              <a:t>Setting a Timer</a:t>
            </a:r>
            <a:endParaRPr b="0" i="0" sz="1000" u="none" cap="none" strike="noStrike">
              <a:solidFill>
                <a:srgbClr val="0066CC"/>
              </a:solidFill>
              <a:latin typeface="DM Sans"/>
              <a:ea typeface="DM Sans"/>
              <a:cs typeface="DM Sans"/>
              <a:sym typeface="DM Sans"/>
            </a:endParaRPr>
          </a:p>
        </p:txBody>
      </p:sp>
      <p:sp>
        <p:nvSpPr>
          <p:cNvPr id="311" name="Google Shape;311;p44"/>
          <p:cNvSpPr txBox="1"/>
          <p:nvPr/>
        </p:nvSpPr>
        <p:spPr>
          <a:xfrm>
            <a:off x="417675" y="427250"/>
            <a:ext cx="79122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B0133"/>
                </a:solidFill>
                <a:latin typeface="DM Sans"/>
                <a:ea typeface="DM Sans"/>
                <a:cs typeface="DM Sans"/>
                <a:sym typeface="DM Sans"/>
              </a:rPr>
              <a:t>Summarize the Lecture v3 (10-15 minutes)</a:t>
            </a:r>
            <a:endParaRPr sz="2200">
              <a:solidFill>
                <a:srgbClr val="1B0133"/>
              </a:solidFill>
              <a:latin typeface="DM Sans"/>
              <a:ea typeface="DM Sans"/>
              <a:cs typeface="DM Sans"/>
              <a:sym typeface="DM Sans"/>
            </a:endParaRPr>
          </a:p>
        </p:txBody>
      </p:sp>
      <p:pic>
        <p:nvPicPr>
          <p:cNvPr id="312" name="Google Shape;312;p44"/>
          <p:cNvPicPr preferRelativeResize="0"/>
          <p:nvPr/>
        </p:nvPicPr>
        <p:blipFill rotWithShape="1">
          <a:blip r:embed="rId6">
            <a:alphaModFix/>
          </a:blip>
          <a:srcRect b="0" l="0" r="26405" t="0"/>
          <a:stretch/>
        </p:blipFill>
        <p:spPr>
          <a:xfrm>
            <a:off x="4572000" y="1342775"/>
            <a:ext cx="4258125" cy="2457950"/>
          </a:xfrm>
          <a:prstGeom prst="rect">
            <a:avLst/>
          </a:prstGeom>
          <a:noFill/>
          <a:ln>
            <a:noFill/>
          </a:ln>
        </p:spPr>
      </p:pic>
      <p:sp>
        <p:nvSpPr>
          <p:cNvPr id="313" name="Google Shape;313;p44"/>
          <p:cNvSpPr/>
          <p:nvPr/>
        </p:nvSpPr>
        <p:spPr>
          <a:xfrm>
            <a:off x="5437047" y="1291763"/>
            <a:ext cx="2590500" cy="314700"/>
          </a:xfrm>
          <a:prstGeom prst="roundRect">
            <a:avLst>
              <a:gd fmla="val 50000" name="adj"/>
            </a:avLst>
          </a:prstGeom>
          <a:solidFill>
            <a:srgbClr val="FFD966"/>
          </a:solidFill>
          <a:ln cap="flat" cmpd="sng" w="9525">
            <a:solidFill>
              <a:srgbClr val="BF9000"/>
            </a:solidFill>
            <a:prstDash val="solid"/>
            <a:round/>
            <a:headEnd len="sm" w="sm" type="none"/>
            <a:tailEnd len="sm" w="sm" type="none"/>
          </a:ln>
          <a:effectLst>
            <a:outerShdw blurRad="157163" rotWithShape="0" algn="bl" dir="5400000" dist="19050">
              <a:srgbClr val="000000">
                <a:alpha val="50000"/>
              </a:srgbClr>
            </a:outerShdw>
          </a:effectLst>
        </p:spPr>
        <p:txBody>
          <a:bodyPr anchorCtr="0" anchor="ctr" bIns="63500" lIns="63500" spcFirstLastPara="1" rIns="63500" wrap="square" tIns="63500">
            <a:noAutofit/>
          </a:bodyPr>
          <a:lstStyle/>
          <a:p>
            <a:pPr indent="0" lvl="0" marL="0" marR="0" rtl="0" algn="l">
              <a:lnSpc>
                <a:spcPct val="100000"/>
              </a:lnSpc>
              <a:spcBef>
                <a:spcPts val="0"/>
              </a:spcBef>
              <a:spcAft>
                <a:spcPts val="0"/>
              </a:spcAft>
              <a:buNone/>
            </a:pPr>
            <a:r>
              <a:t/>
            </a:r>
            <a:endParaRPr sz="1000"/>
          </a:p>
        </p:txBody>
      </p:sp>
      <p:sp>
        <p:nvSpPr>
          <p:cNvPr id="314" name="Google Shape;314;p44"/>
          <p:cNvSpPr txBox="1"/>
          <p:nvPr>
            <p:ph idx="4294967295" type="body"/>
          </p:nvPr>
        </p:nvSpPr>
        <p:spPr>
          <a:xfrm>
            <a:off x="5631525" y="1285350"/>
            <a:ext cx="2310000" cy="213300"/>
          </a:xfrm>
          <a:prstGeom prst="rect">
            <a:avLst/>
          </a:prstGeom>
        </p:spPr>
        <p:txBody>
          <a:bodyPr anchorCtr="0" anchor="ctr" bIns="19050" lIns="19050" spcFirstLastPara="1" rIns="19050" wrap="square" tIns="19050">
            <a:noAutofit/>
          </a:bodyPr>
          <a:lstStyle/>
          <a:p>
            <a:pPr indent="0" lvl="0" marL="0" rtl="0" algn="ctr">
              <a:lnSpc>
                <a:spcPct val="100000"/>
              </a:lnSpc>
              <a:spcBef>
                <a:spcPts val="0"/>
              </a:spcBef>
              <a:spcAft>
                <a:spcPts val="0"/>
              </a:spcAft>
              <a:buNone/>
            </a:pPr>
            <a:r>
              <a:rPr b="1" lang="en" sz="800">
                <a:solidFill>
                  <a:srgbClr val="434343"/>
                </a:solidFill>
                <a:latin typeface="Source Sans Pro"/>
                <a:ea typeface="Source Sans Pro"/>
                <a:cs typeface="Source Sans Pro"/>
                <a:sym typeface="Source Sans Pro"/>
              </a:rPr>
              <a:t>Learner’s View</a:t>
            </a:r>
            <a:r>
              <a:rPr lang="en" sz="800">
                <a:solidFill>
                  <a:srgbClr val="434343"/>
                </a:solidFill>
                <a:latin typeface="Source Sans Pro"/>
                <a:ea typeface="Source Sans Pro"/>
                <a:cs typeface="Source Sans Pro"/>
                <a:sym typeface="Source Sans Pro"/>
              </a:rPr>
              <a:t>: Whiteboard collaboration</a:t>
            </a:r>
            <a:endParaRPr sz="800">
              <a:solidFill>
                <a:srgbClr val="434343"/>
              </a:solidFill>
              <a:latin typeface="Source Sans Pro"/>
              <a:ea typeface="Source Sans Pro"/>
              <a:cs typeface="Source Sans Pro"/>
              <a:sym typeface="Sour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5"/>
          <p:cNvSpPr txBox="1"/>
          <p:nvPr/>
        </p:nvSpPr>
        <p:spPr>
          <a:xfrm>
            <a:off x="296699" y="312966"/>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Think-Pair-Share</a:t>
            </a:r>
            <a:r>
              <a:rPr i="0" lang="en" sz="2200" u="none" cap="none" strike="noStrike">
                <a:solidFill>
                  <a:srgbClr val="1B0133"/>
                </a:solidFill>
                <a:latin typeface="DM Sans"/>
                <a:ea typeface="DM Sans"/>
                <a:cs typeface="DM Sans"/>
                <a:sym typeface="DM Sans"/>
              </a:rPr>
              <a:t> (</a:t>
            </a:r>
            <a:r>
              <a:rPr lang="en" sz="2200">
                <a:solidFill>
                  <a:srgbClr val="1B0133"/>
                </a:solidFill>
                <a:latin typeface="DM Sans"/>
                <a:ea typeface="DM Sans"/>
                <a:cs typeface="DM Sans"/>
                <a:sym typeface="DM Sans"/>
              </a:rPr>
              <a:t>10</a:t>
            </a:r>
            <a:r>
              <a:rPr i="0" lang="en" sz="2200" u="none" cap="none" strike="noStrike">
                <a:solidFill>
                  <a:srgbClr val="1B0133"/>
                </a:solidFill>
                <a:latin typeface="DM Sans"/>
                <a:ea typeface="DM Sans"/>
                <a:cs typeface="DM Sans"/>
                <a:sym typeface="DM Sans"/>
              </a:rPr>
              <a:t>-15 minutes</a:t>
            </a:r>
            <a:r>
              <a:rPr lang="en" sz="2200">
                <a:solidFill>
                  <a:srgbClr val="1B0133"/>
                </a:solidFill>
                <a:latin typeface="DM Sans"/>
                <a:ea typeface="DM Sans"/>
                <a:cs typeface="DM Sans"/>
                <a:sym typeface="DM Sans"/>
              </a:rPr>
              <a:t>)</a:t>
            </a:r>
            <a:endParaRPr sz="2200">
              <a:solidFill>
                <a:srgbClr val="1B0133"/>
              </a:solidFill>
              <a:latin typeface="DM Sans"/>
              <a:ea typeface="DM Sans"/>
              <a:cs typeface="DM Sans"/>
              <a:sym typeface="DM Sans"/>
            </a:endParaRPr>
          </a:p>
        </p:txBody>
      </p:sp>
      <p:sp>
        <p:nvSpPr>
          <p:cNvPr id="320" name="Google Shape;320;p45"/>
          <p:cNvSpPr txBox="1"/>
          <p:nvPr/>
        </p:nvSpPr>
        <p:spPr>
          <a:xfrm>
            <a:off x="215794" y="1060181"/>
            <a:ext cx="4037100" cy="3529800"/>
          </a:xfrm>
          <a:prstGeom prst="rect">
            <a:avLst/>
          </a:prstGeom>
          <a:noFill/>
          <a:ln>
            <a:noFill/>
          </a:ln>
        </p:spPr>
        <p:txBody>
          <a:bodyPr anchorCtr="0" anchor="t" bIns="31725" lIns="63500" spcFirstLastPara="1" rIns="63500" wrap="square" tIns="31725">
            <a:spAutoFit/>
          </a:bodyPr>
          <a:lstStyle/>
          <a:p>
            <a:pPr indent="-203200" lvl="0" marL="317500" marR="0" rtl="0" algn="l">
              <a:lnSpc>
                <a:spcPct val="100000"/>
              </a:lnSpc>
              <a:spcBef>
                <a:spcPts val="0"/>
              </a:spcBef>
              <a:spcAft>
                <a:spcPts val="0"/>
              </a:spcAft>
              <a:buSzPts val="800"/>
              <a:buFont typeface="Source Sans Pro"/>
              <a:buChar char="●"/>
            </a:pPr>
            <a:r>
              <a:rPr lang="en">
                <a:latin typeface="Source Sans Pro"/>
                <a:ea typeface="Source Sans Pro"/>
                <a:cs typeface="Source Sans Pro"/>
                <a:sym typeface="Source Sans Pro"/>
              </a:rPr>
              <a:t>Set the audio to Table Mode</a:t>
            </a:r>
            <a:endParaRPr>
              <a:latin typeface="Source Sans Pro"/>
              <a:ea typeface="Source Sans Pro"/>
              <a:cs typeface="Source Sans Pro"/>
              <a:sym typeface="Source Sans Pro"/>
            </a:endParaRPr>
          </a:p>
          <a:p>
            <a:pPr indent="-203200" lvl="0" marL="317500" marR="0" rtl="0" algn="l">
              <a:lnSpc>
                <a:spcPct val="100000"/>
              </a:lnSpc>
              <a:spcBef>
                <a:spcPts val="700"/>
              </a:spcBef>
              <a:spcAft>
                <a:spcPts val="0"/>
              </a:spcAft>
              <a:buSzPts val="800"/>
              <a:buFont typeface="Source Sans Pro"/>
              <a:buChar char="●"/>
            </a:pPr>
            <a:r>
              <a:rPr lang="en">
                <a:solidFill>
                  <a:schemeClr val="dk1"/>
                </a:solidFill>
                <a:latin typeface="Source Sans Pro"/>
                <a:ea typeface="Source Sans Pro"/>
                <a:cs typeface="Source Sans Pro"/>
                <a:sym typeface="Source Sans Pro"/>
              </a:rPr>
              <a:t>Set a timer for 5 minutes</a:t>
            </a:r>
            <a:endParaRPr>
              <a:solidFill>
                <a:schemeClr val="dk1"/>
              </a:solidFill>
              <a:latin typeface="Source Sans Pro"/>
              <a:ea typeface="Source Sans Pro"/>
              <a:cs typeface="Source Sans Pro"/>
              <a:sym typeface="Source Sans Pro"/>
            </a:endParaRPr>
          </a:p>
          <a:p>
            <a:pPr indent="-203200" lvl="0" marL="317500" marR="0" rtl="0" algn="l">
              <a:lnSpc>
                <a:spcPct val="100000"/>
              </a:lnSpc>
              <a:spcBef>
                <a:spcPts val="700"/>
              </a:spcBef>
              <a:spcAft>
                <a:spcPts val="0"/>
              </a:spcAft>
              <a:buSzPts val="800"/>
              <a:buFont typeface="Source Sans Pro"/>
              <a:buChar char="●"/>
            </a:pPr>
            <a:r>
              <a:rPr lang="en">
                <a:solidFill>
                  <a:schemeClr val="dk1"/>
                </a:solidFill>
                <a:latin typeface="Source Sans Pro"/>
                <a:ea typeface="Source Sans Pro"/>
                <a:cs typeface="Source Sans Pro"/>
                <a:sym typeface="Source Sans Pro"/>
              </a:rPr>
              <a:t>Provide a prompt and encourage individual learners to spend 2-5 minutes thinking about their answer silently and writing their thoughts in the Notes tab</a:t>
            </a:r>
            <a:endParaRPr i="0" u="none" cap="none" strike="noStrike">
              <a:solidFill>
                <a:srgbClr val="000000"/>
              </a:solidFill>
              <a:latin typeface="Source Sans Pro"/>
              <a:ea typeface="Source Sans Pro"/>
              <a:cs typeface="Source Sans Pro"/>
              <a:sym typeface="Source Sans Pro"/>
            </a:endParaRPr>
          </a:p>
          <a:p>
            <a:pPr indent="-203200" lvl="0" marL="317500" marR="0" rtl="0" algn="l">
              <a:lnSpc>
                <a:spcPct val="100000"/>
              </a:lnSpc>
              <a:spcBef>
                <a:spcPts val="700"/>
              </a:spcBef>
              <a:spcAft>
                <a:spcPts val="0"/>
              </a:spcAft>
              <a:buSzPts val="800"/>
              <a:buFont typeface="Source Sans Pro"/>
              <a:buChar char="●"/>
            </a:pPr>
            <a:r>
              <a:rPr lang="en">
                <a:latin typeface="Source Sans Pro"/>
                <a:ea typeface="Source Sans Pro"/>
                <a:cs typeface="Source Sans Pro"/>
                <a:sym typeface="Source Sans Pro"/>
              </a:rPr>
              <a:t>After 5 minutes, s</a:t>
            </a:r>
            <a:r>
              <a:rPr i="0" lang="en" u="none" cap="none" strike="noStrike">
                <a:solidFill>
                  <a:srgbClr val="000000"/>
                </a:solidFill>
                <a:latin typeface="Source Sans Pro"/>
                <a:ea typeface="Source Sans Pro"/>
                <a:cs typeface="Source Sans Pro"/>
                <a:sym typeface="Source Sans Pro"/>
              </a:rPr>
              <a:t>et an</a:t>
            </a:r>
            <a:r>
              <a:rPr lang="en">
                <a:latin typeface="Source Sans Pro"/>
                <a:ea typeface="Source Sans Pro"/>
                <a:cs typeface="Source Sans Pro"/>
                <a:sym typeface="Source Sans Pro"/>
              </a:rPr>
              <a:t>other</a:t>
            </a:r>
            <a:r>
              <a:rPr i="0" lang="en" u="none" cap="none" strike="noStrike">
                <a:solidFill>
                  <a:srgbClr val="000000"/>
                </a:solidFill>
                <a:latin typeface="Source Sans Pro"/>
                <a:ea typeface="Source Sans Pro"/>
                <a:cs typeface="Source Sans Pro"/>
                <a:sym typeface="Source Sans Pro"/>
              </a:rPr>
              <a:t> timer for 10 minutes</a:t>
            </a:r>
            <a:endParaRPr i="0" u="none" cap="none" strike="noStrike">
              <a:solidFill>
                <a:srgbClr val="000000"/>
              </a:solidFill>
              <a:latin typeface="Source Sans Pro"/>
              <a:ea typeface="Source Sans Pro"/>
              <a:cs typeface="Source Sans Pro"/>
              <a:sym typeface="Source Sans Pro"/>
            </a:endParaRPr>
          </a:p>
          <a:p>
            <a:pPr indent="-203200" lvl="0" marL="317500" marR="0" rtl="0" algn="l">
              <a:lnSpc>
                <a:spcPct val="100000"/>
              </a:lnSpc>
              <a:spcBef>
                <a:spcPts val="700"/>
              </a:spcBef>
              <a:spcAft>
                <a:spcPts val="0"/>
              </a:spcAft>
              <a:buSzPts val="800"/>
              <a:buFont typeface="Source Sans Pro"/>
              <a:buChar char="●"/>
            </a:pPr>
            <a:r>
              <a:rPr lang="en">
                <a:latin typeface="Source Sans Pro"/>
                <a:ea typeface="Source Sans Pro"/>
                <a:cs typeface="Source Sans Pro"/>
                <a:sym typeface="Source Sans Pro"/>
              </a:rPr>
              <a:t>Distributes 2 learners per table </a:t>
            </a:r>
            <a:r>
              <a:rPr i="0" lang="en" u="none" cap="none" strike="noStrike">
                <a:solidFill>
                  <a:srgbClr val="000000"/>
                </a:solidFill>
                <a:latin typeface="Source Sans Pro"/>
                <a:ea typeface="Source Sans Pro"/>
                <a:cs typeface="Source Sans Pro"/>
                <a:sym typeface="Source Sans Pro"/>
              </a:rPr>
              <a:t>and </a:t>
            </a:r>
            <a:r>
              <a:rPr lang="en">
                <a:latin typeface="Source Sans Pro"/>
                <a:ea typeface="Source Sans Pro"/>
                <a:cs typeface="Source Sans Pro"/>
                <a:sym typeface="Source Sans Pro"/>
              </a:rPr>
              <a:t>encourage learners to discuss the questions and their answers in pairs</a:t>
            </a:r>
            <a:endParaRPr>
              <a:latin typeface="Source Sans Pro"/>
              <a:ea typeface="Source Sans Pro"/>
              <a:cs typeface="Source Sans Pro"/>
              <a:sym typeface="Source Sans Pro"/>
            </a:endParaRPr>
          </a:p>
          <a:p>
            <a:pPr indent="-203200" lvl="0" marL="317500" marR="0" rtl="0" algn="l">
              <a:lnSpc>
                <a:spcPct val="100000"/>
              </a:lnSpc>
              <a:spcBef>
                <a:spcPts val="700"/>
              </a:spcBef>
              <a:spcAft>
                <a:spcPts val="700"/>
              </a:spcAft>
              <a:buSzPts val="800"/>
              <a:buFont typeface="Source Sans Pro"/>
              <a:buChar char="●"/>
            </a:pPr>
            <a:r>
              <a:rPr lang="en">
                <a:latin typeface="Source Sans Pro"/>
                <a:ea typeface="Source Sans Pro"/>
                <a:cs typeface="Source Sans Pro"/>
                <a:sym typeface="Source Sans Pro"/>
              </a:rPr>
              <a:t>After the time has elapsed, have each pair of learners click the Raise Hand button to come to the Podium and share their answers to the prompt</a:t>
            </a:r>
            <a:endParaRPr i="0" sz="1200" u="none" cap="none" strike="noStrike">
              <a:solidFill>
                <a:srgbClr val="000000"/>
              </a:solidFill>
              <a:latin typeface="Source Sans Pro"/>
              <a:ea typeface="Source Sans Pro"/>
              <a:cs typeface="Source Sans Pro"/>
              <a:sym typeface="Source Sans Pro"/>
            </a:endParaRPr>
          </a:p>
        </p:txBody>
      </p:sp>
      <p:sp>
        <p:nvSpPr>
          <p:cNvPr id="321" name="Google Shape;321;p45"/>
          <p:cNvSpPr txBox="1"/>
          <p:nvPr/>
        </p:nvSpPr>
        <p:spPr>
          <a:xfrm>
            <a:off x="1159575" y="4803656"/>
            <a:ext cx="71247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b="0" i="0" lang="en" sz="1000" u="sng" cap="none" strike="noStrike">
                <a:solidFill>
                  <a:schemeClr val="hlink"/>
                </a:solidFill>
                <a:latin typeface="DM Sans"/>
                <a:ea typeface="DM Sans"/>
                <a:cs typeface="DM Sans"/>
                <a:sym typeface="DM Sans"/>
                <a:hlinkClick r:id="rId4"/>
              </a:rPr>
              <a:t>Setting a Timer</a:t>
            </a:r>
            <a:r>
              <a:rPr lang="en" sz="1000">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b="0" i="0" lang="en" sz="1000" u="sng" cap="none" strike="noStrike">
                <a:solidFill>
                  <a:schemeClr val="hlink"/>
                </a:solidFill>
                <a:latin typeface="DM Sans"/>
                <a:ea typeface="DM Sans"/>
                <a:cs typeface="DM Sans"/>
                <a:sym typeface="DM Sans"/>
                <a:hlinkClick r:id="rId5"/>
              </a:rPr>
              <a:t>Cre</a:t>
            </a:r>
            <a:r>
              <a:rPr lang="en" sz="1000" u="sng">
                <a:solidFill>
                  <a:schemeClr val="hlink"/>
                </a:solidFill>
                <a:latin typeface="DM Sans"/>
                <a:ea typeface="DM Sans"/>
                <a:cs typeface="DM Sans"/>
                <a:sym typeface="DM Sans"/>
                <a:hlinkClick r:id="rId6"/>
              </a:rPr>
              <a:t>ating Random Table Groups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7"/>
              </a:rPr>
              <a:t>Request Hand Raise</a:t>
            </a:r>
            <a:endParaRPr b="1" i="0" sz="1100" u="none" cap="none" strike="noStrike">
              <a:solidFill>
                <a:srgbClr val="0C0C0C"/>
              </a:solidFill>
              <a:latin typeface="DM Sans"/>
              <a:ea typeface="DM Sans"/>
              <a:cs typeface="DM Sans"/>
              <a:sym typeface="DM Sans"/>
            </a:endParaRPr>
          </a:p>
        </p:txBody>
      </p:sp>
      <p:pic>
        <p:nvPicPr>
          <p:cNvPr id="322" name="Google Shape;322;p45"/>
          <p:cNvPicPr preferRelativeResize="0"/>
          <p:nvPr/>
        </p:nvPicPr>
        <p:blipFill rotWithShape="1">
          <a:blip r:embed="rId8">
            <a:alphaModFix/>
          </a:blip>
          <a:srcRect b="9141" l="6413" r="1969" t="9821"/>
          <a:stretch/>
        </p:blipFill>
        <p:spPr>
          <a:xfrm>
            <a:off x="4252900" y="909248"/>
            <a:ext cx="4609623" cy="2357300"/>
          </a:xfrm>
          <a:prstGeom prst="rect">
            <a:avLst/>
          </a:prstGeom>
          <a:noFill/>
          <a:ln>
            <a:noFill/>
          </a:ln>
        </p:spPr>
      </p:pic>
      <p:sp>
        <p:nvSpPr>
          <p:cNvPr id="323" name="Google Shape;323;p45"/>
          <p:cNvSpPr/>
          <p:nvPr/>
        </p:nvSpPr>
        <p:spPr>
          <a:xfrm>
            <a:off x="5068588" y="1125725"/>
            <a:ext cx="2742900" cy="199500"/>
          </a:xfrm>
          <a:prstGeom prst="roundRect">
            <a:avLst>
              <a:gd fmla="val 50000" name="adj"/>
            </a:avLst>
          </a:prstGeom>
          <a:solidFill>
            <a:srgbClr val="FFD966"/>
          </a:solidFill>
          <a:ln cap="flat" cmpd="sng" w="9525">
            <a:solidFill>
              <a:srgbClr val="BF9000"/>
            </a:solidFill>
            <a:prstDash val="solid"/>
            <a:round/>
            <a:headEnd len="sm" w="sm" type="none"/>
            <a:tailEnd len="sm" w="sm" type="none"/>
          </a:ln>
          <a:effectLst>
            <a:outerShdw blurRad="157163" rotWithShape="0" algn="bl" dir="5400000" dist="19050">
              <a:srgbClr val="000000">
                <a:alpha val="50000"/>
              </a:srgbClr>
            </a:outerShdw>
          </a:effectLst>
        </p:spPr>
        <p:txBody>
          <a:bodyPr anchorCtr="0" anchor="ctr" bIns="63500" lIns="63500" spcFirstLastPara="1" rIns="63500" wrap="square" tIns="63500">
            <a:noAutofit/>
          </a:bodyPr>
          <a:lstStyle/>
          <a:p>
            <a:pPr indent="0" lvl="0" marL="0" marR="0" rtl="0" algn="l">
              <a:lnSpc>
                <a:spcPct val="100000"/>
              </a:lnSpc>
              <a:spcBef>
                <a:spcPts val="0"/>
              </a:spcBef>
              <a:spcAft>
                <a:spcPts val="0"/>
              </a:spcAft>
              <a:buNone/>
            </a:pPr>
            <a:r>
              <a:t/>
            </a:r>
            <a:endParaRPr sz="1000"/>
          </a:p>
        </p:txBody>
      </p:sp>
      <p:sp>
        <p:nvSpPr>
          <p:cNvPr id="324" name="Google Shape;324;p45"/>
          <p:cNvSpPr txBox="1"/>
          <p:nvPr/>
        </p:nvSpPr>
        <p:spPr>
          <a:xfrm>
            <a:off x="5068604" y="1136070"/>
            <a:ext cx="2742900" cy="178800"/>
          </a:xfrm>
          <a:prstGeom prst="rect">
            <a:avLst/>
          </a:prstGeom>
          <a:noFill/>
          <a:ln>
            <a:noFill/>
          </a:ln>
        </p:spPr>
        <p:txBody>
          <a:bodyPr anchorCtr="0" anchor="ctr" bIns="17650" lIns="17650" spcFirstLastPara="1" rIns="17650" wrap="square" tIns="17650">
            <a:noAutofit/>
          </a:bodyPr>
          <a:lstStyle/>
          <a:p>
            <a:pPr indent="0" lvl="0" marL="0" rtl="0" algn="ctr">
              <a:spcBef>
                <a:spcPts val="0"/>
              </a:spcBef>
              <a:spcAft>
                <a:spcPts val="0"/>
              </a:spcAft>
              <a:buNone/>
            </a:pPr>
            <a:r>
              <a:rPr b="1" lang="en" sz="800">
                <a:solidFill>
                  <a:srgbClr val="434343"/>
                </a:solidFill>
                <a:latin typeface="Source Sans Pro"/>
                <a:ea typeface="Source Sans Pro"/>
                <a:cs typeface="Source Sans Pro"/>
                <a:sym typeface="Source Sans Pro"/>
              </a:rPr>
              <a:t>Instructor’s  View</a:t>
            </a:r>
            <a:r>
              <a:rPr lang="en" sz="800">
                <a:solidFill>
                  <a:srgbClr val="434343"/>
                </a:solidFill>
                <a:latin typeface="Source Sans Pro"/>
                <a:ea typeface="Source Sans Pro"/>
                <a:cs typeface="Source Sans Pro"/>
                <a:sym typeface="Source Sans Pro"/>
              </a:rPr>
              <a:t>: Tables</a:t>
            </a:r>
            <a:endParaRPr sz="800">
              <a:solidFill>
                <a:srgbClr val="434343"/>
              </a:solidFill>
              <a:latin typeface="Source Sans Pro"/>
              <a:ea typeface="Source Sans Pro"/>
              <a:cs typeface="Source Sans Pro"/>
              <a:sym typeface="Source Sans Pro"/>
            </a:endParaRPr>
          </a:p>
        </p:txBody>
      </p:sp>
      <p:pic>
        <p:nvPicPr>
          <p:cNvPr id="325" name="Google Shape;325;p45"/>
          <p:cNvPicPr preferRelativeResize="0"/>
          <p:nvPr/>
        </p:nvPicPr>
        <p:blipFill rotWithShape="1">
          <a:blip r:embed="rId9">
            <a:alphaModFix/>
          </a:blip>
          <a:srcRect b="0" l="0" r="0" t="10921"/>
          <a:stretch/>
        </p:blipFill>
        <p:spPr>
          <a:xfrm>
            <a:off x="7056500" y="2298901"/>
            <a:ext cx="1806025" cy="2145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6"/>
          <p:cNvSpPr txBox="1"/>
          <p:nvPr>
            <p:ph idx="4294967295" type="body"/>
          </p:nvPr>
        </p:nvSpPr>
        <p:spPr>
          <a:xfrm>
            <a:off x="345875" y="1019288"/>
            <a:ext cx="4444500" cy="3179400"/>
          </a:xfrm>
          <a:prstGeom prst="rect">
            <a:avLst/>
          </a:prstGeom>
          <a:noFill/>
          <a:ln>
            <a:noFill/>
          </a:ln>
        </p:spPr>
        <p:txBody>
          <a:bodyPr anchorCtr="0" anchor="t" bIns="84650" lIns="84650" spcFirstLastPara="1" rIns="84650" wrap="square" tIns="84650">
            <a:noAutofit/>
          </a:bodyPr>
          <a:lstStyle/>
          <a:p>
            <a:pPr indent="-234950" lvl="0" marL="165100" rtl="0" algn="l">
              <a:lnSpc>
                <a:spcPct val="100000"/>
              </a:lnSpc>
              <a:spcBef>
                <a:spcPts val="400"/>
              </a:spcBef>
              <a:spcAft>
                <a:spcPts val="0"/>
              </a:spcAft>
              <a:buSzPts val="1700"/>
              <a:buChar char="•"/>
            </a:pPr>
            <a:r>
              <a:rPr lang="en" sz="1300"/>
              <a:t>Break down a topic into 2-3 subtopics or components and then arrange that number of learners at each table; rename the tables with the name of each sub-topic</a:t>
            </a:r>
            <a:endParaRPr sz="1900"/>
          </a:p>
          <a:p>
            <a:pPr indent="-234950" lvl="0" marL="165100" rtl="0" algn="l">
              <a:lnSpc>
                <a:spcPct val="100000"/>
              </a:lnSpc>
              <a:spcBef>
                <a:spcPts val="800"/>
              </a:spcBef>
              <a:spcAft>
                <a:spcPts val="0"/>
              </a:spcAft>
              <a:buSzPts val="1700"/>
              <a:buFont typeface="Arial"/>
              <a:buChar char="•"/>
            </a:pPr>
            <a:r>
              <a:rPr lang="en" sz="1300"/>
              <a:t>Set the audio to Table Mode</a:t>
            </a:r>
            <a:endParaRPr sz="1300"/>
          </a:p>
          <a:p>
            <a:pPr indent="-234950" lvl="0" marL="165100" rtl="0" algn="l">
              <a:lnSpc>
                <a:spcPct val="100000"/>
              </a:lnSpc>
              <a:spcBef>
                <a:spcPts val="800"/>
              </a:spcBef>
              <a:spcAft>
                <a:spcPts val="0"/>
              </a:spcAft>
              <a:buSzPts val="1700"/>
              <a:buFont typeface="Arial"/>
              <a:buChar char="•"/>
            </a:pPr>
            <a:r>
              <a:rPr lang="en" sz="1300"/>
              <a:t>Set a timer for 15-20 minutes</a:t>
            </a:r>
            <a:endParaRPr sz="1300"/>
          </a:p>
          <a:p>
            <a:pPr indent="-234950" lvl="0" marL="165100" rtl="0" algn="l">
              <a:lnSpc>
                <a:spcPct val="100000"/>
              </a:lnSpc>
              <a:spcBef>
                <a:spcPts val="800"/>
              </a:spcBef>
              <a:spcAft>
                <a:spcPts val="0"/>
              </a:spcAft>
              <a:buSzPts val="1700"/>
              <a:buFont typeface="Arial"/>
              <a:buChar char="•"/>
            </a:pPr>
            <a:r>
              <a:rPr lang="en" sz="1300"/>
              <a:t>Each table group will research that subtopic and develop shared group knowledge</a:t>
            </a:r>
            <a:endParaRPr sz="1900"/>
          </a:p>
          <a:p>
            <a:pPr indent="-234950" lvl="0" marL="165100" rtl="0" algn="l">
              <a:lnSpc>
                <a:spcPct val="100000"/>
              </a:lnSpc>
              <a:spcBef>
                <a:spcPts val="800"/>
              </a:spcBef>
              <a:spcAft>
                <a:spcPts val="0"/>
              </a:spcAft>
              <a:buSzPts val="1700"/>
              <a:buFont typeface="Arial"/>
              <a:buChar char="•"/>
            </a:pPr>
            <a:r>
              <a:rPr lang="en" sz="1300"/>
              <a:t>Have 1 learner from each table distribute to 2-3 tables, and now act as the representative for that subtopic, and explain their subtopic to the other learners; set a timer for 20 minutes</a:t>
            </a:r>
            <a:endParaRPr sz="1200"/>
          </a:p>
          <a:p>
            <a:pPr indent="-234950" lvl="0" marL="165100" rtl="0" algn="l">
              <a:lnSpc>
                <a:spcPct val="100000"/>
              </a:lnSpc>
              <a:spcBef>
                <a:spcPts val="800"/>
              </a:spcBef>
              <a:spcAft>
                <a:spcPts val="0"/>
              </a:spcAft>
              <a:buSzPts val="1700"/>
              <a:buFont typeface="Arial"/>
              <a:buChar char="•"/>
            </a:pPr>
            <a:r>
              <a:rPr lang="en" sz="1300"/>
              <a:t>End with a whole group discussion, poll or panel to discuss takeaways</a:t>
            </a:r>
            <a:br>
              <a:rPr lang="en" sz="1300"/>
            </a:br>
            <a:endParaRPr sz="1300"/>
          </a:p>
          <a:p>
            <a:pPr indent="0" lvl="0" marL="304800" rtl="0" algn="l">
              <a:lnSpc>
                <a:spcPct val="150000"/>
              </a:lnSpc>
              <a:spcBef>
                <a:spcPts val="800"/>
              </a:spcBef>
              <a:spcAft>
                <a:spcPts val="400"/>
              </a:spcAft>
              <a:buSzPts val="1700"/>
              <a:buFont typeface="Arial"/>
              <a:buNone/>
            </a:pPr>
            <a:r>
              <a:t/>
            </a:r>
            <a:endParaRPr sz="1300"/>
          </a:p>
        </p:txBody>
      </p:sp>
      <p:sp>
        <p:nvSpPr>
          <p:cNvPr id="331" name="Google Shape;331;p46"/>
          <p:cNvSpPr txBox="1"/>
          <p:nvPr/>
        </p:nvSpPr>
        <p:spPr>
          <a:xfrm>
            <a:off x="933865" y="4810327"/>
            <a:ext cx="74700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Naming Tables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5"/>
              </a:rPr>
              <a:t>Setting a Timer</a:t>
            </a:r>
            <a:r>
              <a:rPr lang="en" sz="1000">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6"/>
              </a:rPr>
              <a:t>Creating Random Table Groups</a:t>
            </a:r>
            <a:endParaRPr b="0" i="0" sz="1000" u="none" cap="none" strike="noStrike">
              <a:solidFill>
                <a:srgbClr val="0066CC"/>
              </a:solidFill>
              <a:latin typeface="DM Sans"/>
              <a:ea typeface="DM Sans"/>
              <a:cs typeface="DM Sans"/>
              <a:sym typeface="DM Sans"/>
            </a:endParaRPr>
          </a:p>
        </p:txBody>
      </p:sp>
      <p:cxnSp>
        <p:nvCxnSpPr>
          <p:cNvPr id="332" name="Google Shape;332;p46"/>
          <p:cNvCxnSpPr/>
          <p:nvPr/>
        </p:nvCxnSpPr>
        <p:spPr>
          <a:xfrm flipH="1" rot="10800000">
            <a:off x="6347193" y="1819088"/>
            <a:ext cx="2386200" cy="237000"/>
          </a:xfrm>
          <a:prstGeom prst="curvedConnector3">
            <a:avLst>
              <a:gd fmla="val 50000" name="adj1"/>
            </a:avLst>
          </a:prstGeom>
          <a:noFill/>
          <a:ln cap="flat" cmpd="sng" w="19050">
            <a:solidFill>
              <a:srgbClr val="595959"/>
            </a:solidFill>
            <a:prstDash val="dash"/>
            <a:round/>
            <a:headEnd len="sm" w="sm" type="none"/>
            <a:tailEnd len="sm" w="sm" type="none"/>
          </a:ln>
        </p:spPr>
      </p:cxnSp>
      <p:cxnSp>
        <p:nvCxnSpPr>
          <p:cNvPr id="333" name="Google Shape;333;p46"/>
          <p:cNvCxnSpPr/>
          <p:nvPr/>
        </p:nvCxnSpPr>
        <p:spPr>
          <a:xfrm>
            <a:off x="6347193" y="2056088"/>
            <a:ext cx="2056800" cy="675600"/>
          </a:xfrm>
          <a:prstGeom prst="curvedConnector3">
            <a:avLst>
              <a:gd fmla="val 50000" name="adj1"/>
            </a:avLst>
          </a:prstGeom>
          <a:noFill/>
          <a:ln cap="flat" cmpd="sng" w="19050">
            <a:solidFill>
              <a:srgbClr val="595959"/>
            </a:solidFill>
            <a:prstDash val="dash"/>
            <a:round/>
            <a:headEnd len="sm" w="sm" type="none"/>
            <a:tailEnd len="sm" w="sm" type="none"/>
          </a:ln>
        </p:spPr>
      </p:cxnSp>
      <p:cxnSp>
        <p:nvCxnSpPr>
          <p:cNvPr id="334" name="Google Shape;334;p46"/>
          <p:cNvCxnSpPr/>
          <p:nvPr/>
        </p:nvCxnSpPr>
        <p:spPr>
          <a:xfrm>
            <a:off x="6347193" y="2056088"/>
            <a:ext cx="2058300" cy="1650300"/>
          </a:xfrm>
          <a:prstGeom prst="curvedConnector3">
            <a:avLst>
              <a:gd fmla="val 50000" name="adj1"/>
            </a:avLst>
          </a:prstGeom>
          <a:noFill/>
          <a:ln cap="flat" cmpd="sng" w="19050">
            <a:solidFill>
              <a:srgbClr val="595959"/>
            </a:solidFill>
            <a:prstDash val="dash"/>
            <a:round/>
            <a:headEnd len="sm" w="sm" type="none"/>
            <a:tailEnd len="sm" w="sm" type="none"/>
          </a:ln>
        </p:spPr>
      </p:cxnSp>
      <p:cxnSp>
        <p:nvCxnSpPr>
          <p:cNvPr id="335" name="Google Shape;335;p46"/>
          <p:cNvCxnSpPr/>
          <p:nvPr/>
        </p:nvCxnSpPr>
        <p:spPr>
          <a:xfrm flipH="1" rot="10800000">
            <a:off x="6320054" y="1818804"/>
            <a:ext cx="2084100" cy="865800"/>
          </a:xfrm>
          <a:prstGeom prst="curvedConnector3">
            <a:avLst>
              <a:gd fmla="val 50000" name="adj1"/>
            </a:avLst>
          </a:prstGeom>
          <a:noFill/>
          <a:ln cap="flat" cmpd="sng" w="19050">
            <a:solidFill>
              <a:srgbClr val="595959"/>
            </a:solidFill>
            <a:prstDash val="dash"/>
            <a:round/>
            <a:headEnd len="sm" w="sm" type="none"/>
            <a:tailEnd len="sm" w="sm" type="none"/>
          </a:ln>
        </p:spPr>
      </p:cxnSp>
      <p:cxnSp>
        <p:nvCxnSpPr>
          <p:cNvPr id="336" name="Google Shape;336;p46"/>
          <p:cNvCxnSpPr/>
          <p:nvPr/>
        </p:nvCxnSpPr>
        <p:spPr>
          <a:xfrm>
            <a:off x="6320054" y="2684692"/>
            <a:ext cx="2084100" cy="47100"/>
          </a:xfrm>
          <a:prstGeom prst="curvedConnector3">
            <a:avLst>
              <a:gd fmla="val 50000" name="adj1"/>
            </a:avLst>
          </a:prstGeom>
          <a:noFill/>
          <a:ln cap="flat" cmpd="sng" w="19050">
            <a:solidFill>
              <a:srgbClr val="595959"/>
            </a:solidFill>
            <a:prstDash val="dash"/>
            <a:round/>
            <a:headEnd len="sm" w="sm" type="none"/>
            <a:tailEnd len="sm" w="sm" type="none"/>
          </a:ln>
        </p:spPr>
      </p:cxnSp>
      <p:cxnSp>
        <p:nvCxnSpPr>
          <p:cNvPr id="337" name="Google Shape;337;p46"/>
          <p:cNvCxnSpPr/>
          <p:nvPr/>
        </p:nvCxnSpPr>
        <p:spPr>
          <a:xfrm>
            <a:off x="6319981" y="2684584"/>
            <a:ext cx="2085600" cy="1021500"/>
          </a:xfrm>
          <a:prstGeom prst="curvedConnector3">
            <a:avLst>
              <a:gd fmla="val 50000" name="adj1"/>
            </a:avLst>
          </a:prstGeom>
          <a:noFill/>
          <a:ln cap="flat" cmpd="sng" w="19050">
            <a:solidFill>
              <a:srgbClr val="595959"/>
            </a:solidFill>
            <a:prstDash val="dash"/>
            <a:round/>
            <a:headEnd len="sm" w="sm" type="none"/>
            <a:tailEnd len="sm" w="sm" type="none"/>
          </a:ln>
        </p:spPr>
      </p:cxnSp>
      <p:cxnSp>
        <p:nvCxnSpPr>
          <p:cNvPr id="338" name="Google Shape;338;p46"/>
          <p:cNvCxnSpPr/>
          <p:nvPr/>
        </p:nvCxnSpPr>
        <p:spPr>
          <a:xfrm flipH="1" rot="10800000">
            <a:off x="6465444" y="1818771"/>
            <a:ext cx="1938600" cy="1590600"/>
          </a:xfrm>
          <a:prstGeom prst="curvedConnector3">
            <a:avLst>
              <a:gd fmla="val 50000" name="adj1"/>
            </a:avLst>
          </a:prstGeom>
          <a:noFill/>
          <a:ln cap="flat" cmpd="sng" w="19050">
            <a:solidFill>
              <a:srgbClr val="595959"/>
            </a:solidFill>
            <a:prstDash val="dash"/>
            <a:round/>
            <a:headEnd len="sm" w="sm" type="none"/>
            <a:tailEnd len="med" w="med" type="stealth"/>
          </a:ln>
        </p:spPr>
      </p:cxnSp>
      <p:cxnSp>
        <p:nvCxnSpPr>
          <p:cNvPr id="339" name="Google Shape;339;p46"/>
          <p:cNvCxnSpPr/>
          <p:nvPr/>
        </p:nvCxnSpPr>
        <p:spPr>
          <a:xfrm flipH="1" rot="10800000">
            <a:off x="6465444" y="2731526"/>
            <a:ext cx="1938600" cy="677700"/>
          </a:xfrm>
          <a:prstGeom prst="curvedConnector3">
            <a:avLst>
              <a:gd fmla="val 50000" name="adj1"/>
            </a:avLst>
          </a:prstGeom>
          <a:noFill/>
          <a:ln cap="flat" cmpd="sng" w="19050">
            <a:solidFill>
              <a:srgbClr val="595959"/>
            </a:solidFill>
            <a:prstDash val="dash"/>
            <a:round/>
            <a:headEnd len="sm" w="sm" type="none"/>
            <a:tailEnd len="med" w="med" type="stealth"/>
          </a:ln>
        </p:spPr>
      </p:cxnSp>
      <p:cxnSp>
        <p:nvCxnSpPr>
          <p:cNvPr id="340" name="Google Shape;340;p46"/>
          <p:cNvCxnSpPr/>
          <p:nvPr/>
        </p:nvCxnSpPr>
        <p:spPr>
          <a:xfrm>
            <a:off x="6465371" y="3409351"/>
            <a:ext cx="1940400" cy="296700"/>
          </a:xfrm>
          <a:prstGeom prst="curvedConnector3">
            <a:avLst>
              <a:gd fmla="val 50000" name="adj1"/>
            </a:avLst>
          </a:prstGeom>
          <a:noFill/>
          <a:ln cap="flat" cmpd="sng" w="19050">
            <a:solidFill>
              <a:srgbClr val="595959"/>
            </a:solidFill>
            <a:prstDash val="dash"/>
            <a:round/>
            <a:headEnd len="sm" w="sm" type="none"/>
            <a:tailEnd len="med" w="med" type="stealth"/>
          </a:ln>
        </p:spPr>
      </p:cxnSp>
      <p:grpSp>
        <p:nvGrpSpPr>
          <p:cNvPr id="341" name="Google Shape;341;p46"/>
          <p:cNvGrpSpPr/>
          <p:nvPr/>
        </p:nvGrpSpPr>
        <p:grpSpPr>
          <a:xfrm>
            <a:off x="8405391" y="3289086"/>
            <a:ext cx="620908" cy="658077"/>
            <a:chOff x="3936503" y="1740126"/>
            <a:chExt cx="1199358" cy="1255872"/>
          </a:xfrm>
        </p:grpSpPr>
        <p:sp>
          <p:nvSpPr>
            <p:cNvPr id="342" name="Google Shape;342;p46"/>
            <p:cNvSpPr/>
            <p:nvPr/>
          </p:nvSpPr>
          <p:spPr>
            <a:xfrm>
              <a:off x="4115815" y="2044786"/>
              <a:ext cx="821700" cy="821700"/>
            </a:xfrm>
            <a:prstGeom prst="ellipse">
              <a:avLst/>
            </a:prstGeom>
            <a:solidFill>
              <a:srgbClr val="D9D9D9"/>
            </a:solidFill>
            <a:ln cap="flat" cmpd="sng" w="228600">
              <a:solidFill>
                <a:srgbClr val="B7B7B7"/>
              </a:solidFill>
              <a:prstDash val="solid"/>
              <a:round/>
              <a:headEnd len="sm" w="sm" type="none"/>
              <a:tailEnd len="sm" w="sm" type="none"/>
            </a:ln>
          </p:spPr>
          <p:txBody>
            <a:bodyPr anchorCtr="0" anchor="ctr" bIns="63500" lIns="63500" spcFirstLastPara="1" rIns="63500" wrap="square" tIns="6350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DM Sans"/>
                  <a:ea typeface="DM Sans"/>
                  <a:cs typeface="DM Sans"/>
                  <a:sym typeface="DM Sans"/>
                </a:rPr>
                <a:t>3</a:t>
              </a:r>
              <a:endParaRPr b="0" i="0" sz="1000" u="none" cap="none" strike="noStrike">
                <a:solidFill>
                  <a:srgbClr val="000000"/>
                </a:solidFill>
                <a:latin typeface="DM Sans"/>
                <a:ea typeface="DM Sans"/>
                <a:cs typeface="DM Sans"/>
                <a:sym typeface="DM Sans"/>
              </a:endParaRPr>
            </a:p>
          </p:txBody>
        </p:sp>
        <p:pic>
          <p:nvPicPr>
            <p:cNvPr id="343" name="Google Shape;343;p46"/>
            <p:cNvPicPr preferRelativeResize="0"/>
            <p:nvPr/>
          </p:nvPicPr>
          <p:blipFill rotWithShape="1">
            <a:blip r:embed="rId7">
              <a:alphaModFix/>
            </a:blip>
            <a:srcRect b="0" l="0" r="0" t="0"/>
            <a:stretch/>
          </p:blipFill>
          <p:spPr>
            <a:xfrm>
              <a:off x="4728550" y="2588684"/>
              <a:ext cx="407311" cy="407314"/>
            </a:xfrm>
            <a:prstGeom prst="rect">
              <a:avLst/>
            </a:prstGeom>
            <a:noFill/>
            <a:ln>
              <a:noFill/>
            </a:ln>
          </p:spPr>
        </p:pic>
        <p:pic>
          <p:nvPicPr>
            <p:cNvPr id="344" name="Google Shape;344;p46"/>
            <p:cNvPicPr preferRelativeResize="0"/>
            <p:nvPr/>
          </p:nvPicPr>
          <p:blipFill rotWithShape="1">
            <a:blip r:embed="rId8">
              <a:alphaModFix/>
            </a:blip>
            <a:srcRect b="0" l="0" r="0" t="0"/>
            <a:stretch/>
          </p:blipFill>
          <p:spPr>
            <a:xfrm>
              <a:off x="3936503" y="2594050"/>
              <a:ext cx="396578" cy="396580"/>
            </a:xfrm>
            <a:prstGeom prst="rect">
              <a:avLst/>
            </a:prstGeom>
            <a:noFill/>
            <a:ln>
              <a:noFill/>
            </a:ln>
          </p:spPr>
        </p:pic>
        <p:pic>
          <p:nvPicPr>
            <p:cNvPr id="345" name="Google Shape;345;p46"/>
            <p:cNvPicPr preferRelativeResize="0"/>
            <p:nvPr/>
          </p:nvPicPr>
          <p:blipFill rotWithShape="1">
            <a:blip r:embed="rId9">
              <a:alphaModFix/>
            </a:blip>
            <a:srcRect b="0" l="0" r="0" t="0"/>
            <a:stretch/>
          </p:blipFill>
          <p:spPr>
            <a:xfrm>
              <a:off x="4332519" y="1740126"/>
              <a:ext cx="407311" cy="407314"/>
            </a:xfrm>
            <a:prstGeom prst="rect">
              <a:avLst/>
            </a:prstGeom>
            <a:noFill/>
            <a:ln>
              <a:noFill/>
            </a:ln>
          </p:spPr>
        </p:pic>
      </p:grpSp>
      <p:grpSp>
        <p:nvGrpSpPr>
          <p:cNvPr id="346" name="Google Shape;346;p46"/>
          <p:cNvGrpSpPr/>
          <p:nvPr/>
        </p:nvGrpSpPr>
        <p:grpSpPr>
          <a:xfrm>
            <a:off x="5998990" y="1583052"/>
            <a:ext cx="500492" cy="530355"/>
            <a:chOff x="3936503" y="1740126"/>
            <a:chExt cx="1199358" cy="1255872"/>
          </a:xfrm>
        </p:grpSpPr>
        <p:sp>
          <p:nvSpPr>
            <p:cNvPr id="347" name="Google Shape;347;p46"/>
            <p:cNvSpPr/>
            <p:nvPr/>
          </p:nvSpPr>
          <p:spPr>
            <a:xfrm>
              <a:off x="4115815" y="2044786"/>
              <a:ext cx="821700" cy="821700"/>
            </a:xfrm>
            <a:prstGeom prst="ellipse">
              <a:avLst/>
            </a:prstGeom>
            <a:solidFill>
              <a:srgbClr val="D9D9D9"/>
            </a:solidFill>
            <a:ln cap="flat" cmpd="sng" w="228600">
              <a:solidFill>
                <a:srgbClr val="B7B7B7"/>
              </a:solidFill>
              <a:prstDash val="solid"/>
              <a:round/>
              <a:headEnd len="sm" w="sm" type="none"/>
              <a:tailEnd len="sm" w="sm" type="none"/>
            </a:ln>
          </p:spPr>
          <p:txBody>
            <a:bodyPr anchorCtr="0" anchor="ctr" bIns="63500" lIns="63500" spcFirstLastPara="1" rIns="63500" wrap="square" tIns="6350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DM Sans"/>
                  <a:ea typeface="DM Sans"/>
                  <a:cs typeface="DM Sans"/>
                  <a:sym typeface="DM Sans"/>
                </a:rPr>
                <a:t>1</a:t>
              </a:r>
              <a:endParaRPr b="0" i="0" sz="1000" u="none" cap="none" strike="noStrike">
                <a:solidFill>
                  <a:srgbClr val="000000"/>
                </a:solidFill>
                <a:latin typeface="DM Sans"/>
                <a:ea typeface="DM Sans"/>
                <a:cs typeface="DM Sans"/>
                <a:sym typeface="DM Sans"/>
              </a:endParaRPr>
            </a:p>
          </p:txBody>
        </p:sp>
        <p:pic>
          <p:nvPicPr>
            <p:cNvPr id="348" name="Google Shape;348;p46"/>
            <p:cNvPicPr preferRelativeResize="0"/>
            <p:nvPr/>
          </p:nvPicPr>
          <p:blipFill rotWithShape="1">
            <a:blip r:embed="rId10">
              <a:alphaModFix/>
            </a:blip>
            <a:srcRect b="0" l="0" r="0" t="0"/>
            <a:stretch/>
          </p:blipFill>
          <p:spPr>
            <a:xfrm>
              <a:off x="4728550" y="2588684"/>
              <a:ext cx="407311" cy="407314"/>
            </a:xfrm>
            <a:prstGeom prst="rect">
              <a:avLst/>
            </a:prstGeom>
            <a:noFill/>
            <a:ln>
              <a:noFill/>
            </a:ln>
          </p:spPr>
        </p:pic>
        <p:pic>
          <p:nvPicPr>
            <p:cNvPr id="349" name="Google Shape;349;p46"/>
            <p:cNvPicPr preferRelativeResize="0"/>
            <p:nvPr/>
          </p:nvPicPr>
          <p:blipFill rotWithShape="1">
            <a:blip r:embed="rId11">
              <a:alphaModFix/>
            </a:blip>
            <a:srcRect b="0" l="0" r="0" t="0"/>
            <a:stretch/>
          </p:blipFill>
          <p:spPr>
            <a:xfrm>
              <a:off x="3936503" y="2594050"/>
              <a:ext cx="396578" cy="396580"/>
            </a:xfrm>
            <a:prstGeom prst="rect">
              <a:avLst/>
            </a:prstGeom>
            <a:noFill/>
            <a:ln>
              <a:noFill/>
            </a:ln>
          </p:spPr>
        </p:pic>
        <p:pic>
          <p:nvPicPr>
            <p:cNvPr id="350" name="Google Shape;350;p46"/>
            <p:cNvPicPr preferRelativeResize="0"/>
            <p:nvPr/>
          </p:nvPicPr>
          <p:blipFill rotWithShape="1">
            <a:blip r:embed="rId12">
              <a:alphaModFix/>
            </a:blip>
            <a:srcRect b="0" l="0" r="0" t="0"/>
            <a:stretch/>
          </p:blipFill>
          <p:spPr>
            <a:xfrm>
              <a:off x="4332519" y="1740126"/>
              <a:ext cx="407311" cy="407314"/>
            </a:xfrm>
            <a:prstGeom prst="rect">
              <a:avLst/>
            </a:prstGeom>
            <a:noFill/>
            <a:ln>
              <a:noFill/>
            </a:ln>
          </p:spPr>
        </p:pic>
      </p:grpSp>
      <p:grpSp>
        <p:nvGrpSpPr>
          <p:cNvPr id="351" name="Google Shape;351;p46"/>
          <p:cNvGrpSpPr/>
          <p:nvPr/>
        </p:nvGrpSpPr>
        <p:grpSpPr>
          <a:xfrm>
            <a:off x="8458885" y="2335454"/>
            <a:ext cx="620908" cy="658077"/>
            <a:chOff x="3936503" y="1740126"/>
            <a:chExt cx="1199358" cy="1255872"/>
          </a:xfrm>
        </p:grpSpPr>
        <p:sp>
          <p:nvSpPr>
            <p:cNvPr id="352" name="Google Shape;352;p46"/>
            <p:cNvSpPr/>
            <p:nvPr/>
          </p:nvSpPr>
          <p:spPr>
            <a:xfrm>
              <a:off x="4115815" y="2044786"/>
              <a:ext cx="821700" cy="821700"/>
            </a:xfrm>
            <a:prstGeom prst="ellipse">
              <a:avLst/>
            </a:prstGeom>
            <a:solidFill>
              <a:srgbClr val="D9D9D9"/>
            </a:solidFill>
            <a:ln cap="flat" cmpd="sng" w="228600">
              <a:solidFill>
                <a:srgbClr val="B7B7B7"/>
              </a:solidFill>
              <a:prstDash val="solid"/>
              <a:round/>
              <a:headEnd len="sm" w="sm" type="none"/>
              <a:tailEnd len="sm" w="sm" type="none"/>
            </a:ln>
          </p:spPr>
          <p:txBody>
            <a:bodyPr anchorCtr="0" anchor="ctr" bIns="63500" lIns="63500" spcFirstLastPara="1" rIns="63500" wrap="square" tIns="6350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DM Sans"/>
                  <a:ea typeface="DM Sans"/>
                  <a:cs typeface="DM Sans"/>
                  <a:sym typeface="DM Sans"/>
                </a:rPr>
                <a:t>2</a:t>
              </a:r>
              <a:endParaRPr b="0" i="0" sz="1000" u="none" cap="none" strike="noStrike">
                <a:solidFill>
                  <a:srgbClr val="000000"/>
                </a:solidFill>
                <a:latin typeface="DM Sans"/>
                <a:ea typeface="DM Sans"/>
                <a:cs typeface="DM Sans"/>
                <a:sym typeface="DM Sans"/>
              </a:endParaRPr>
            </a:p>
          </p:txBody>
        </p:sp>
        <p:pic>
          <p:nvPicPr>
            <p:cNvPr id="353" name="Google Shape;353;p46"/>
            <p:cNvPicPr preferRelativeResize="0"/>
            <p:nvPr/>
          </p:nvPicPr>
          <p:blipFill rotWithShape="1">
            <a:blip r:embed="rId7">
              <a:alphaModFix/>
            </a:blip>
            <a:srcRect b="0" l="0" r="0" t="0"/>
            <a:stretch/>
          </p:blipFill>
          <p:spPr>
            <a:xfrm>
              <a:off x="4728550" y="2588684"/>
              <a:ext cx="407311" cy="407314"/>
            </a:xfrm>
            <a:prstGeom prst="rect">
              <a:avLst/>
            </a:prstGeom>
            <a:noFill/>
            <a:ln>
              <a:noFill/>
            </a:ln>
          </p:spPr>
        </p:pic>
        <p:pic>
          <p:nvPicPr>
            <p:cNvPr id="354" name="Google Shape;354;p46"/>
            <p:cNvPicPr preferRelativeResize="0"/>
            <p:nvPr/>
          </p:nvPicPr>
          <p:blipFill rotWithShape="1">
            <a:blip r:embed="rId8">
              <a:alphaModFix/>
            </a:blip>
            <a:srcRect b="0" l="0" r="0" t="0"/>
            <a:stretch/>
          </p:blipFill>
          <p:spPr>
            <a:xfrm>
              <a:off x="3936503" y="2594050"/>
              <a:ext cx="396578" cy="396580"/>
            </a:xfrm>
            <a:prstGeom prst="rect">
              <a:avLst/>
            </a:prstGeom>
            <a:noFill/>
            <a:ln>
              <a:noFill/>
            </a:ln>
          </p:spPr>
        </p:pic>
        <p:pic>
          <p:nvPicPr>
            <p:cNvPr id="355" name="Google Shape;355;p46"/>
            <p:cNvPicPr preferRelativeResize="0"/>
            <p:nvPr/>
          </p:nvPicPr>
          <p:blipFill rotWithShape="1">
            <a:blip r:embed="rId9">
              <a:alphaModFix/>
            </a:blip>
            <a:srcRect b="0" l="0" r="0" t="0"/>
            <a:stretch/>
          </p:blipFill>
          <p:spPr>
            <a:xfrm>
              <a:off x="4332519" y="1740126"/>
              <a:ext cx="407311" cy="407314"/>
            </a:xfrm>
            <a:prstGeom prst="rect">
              <a:avLst/>
            </a:prstGeom>
            <a:noFill/>
            <a:ln>
              <a:noFill/>
            </a:ln>
          </p:spPr>
        </p:pic>
      </p:grpSp>
      <p:grpSp>
        <p:nvGrpSpPr>
          <p:cNvPr id="356" name="Google Shape;356;p46"/>
          <p:cNvGrpSpPr/>
          <p:nvPr/>
        </p:nvGrpSpPr>
        <p:grpSpPr>
          <a:xfrm>
            <a:off x="8244302" y="1464660"/>
            <a:ext cx="620908" cy="658077"/>
            <a:chOff x="3936503" y="1740126"/>
            <a:chExt cx="1199358" cy="1255872"/>
          </a:xfrm>
        </p:grpSpPr>
        <p:sp>
          <p:nvSpPr>
            <p:cNvPr id="357" name="Google Shape;357;p46"/>
            <p:cNvSpPr/>
            <p:nvPr/>
          </p:nvSpPr>
          <p:spPr>
            <a:xfrm>
              <a:off x="4115815" y="2044786"/>
              <a:ext cx="821700" cy="821700"/>
            </a:xfrm>
            <a:prstGeom prst="ellipse">
              <a:avLst/>
            </a:prstGeom>
            <a:solidFill>
              <a:srgbClr val="D9D9D9"/>
            </a:solidFill>
            <a:ln cap="flat" cmpd="sng" w="228600">
              <a:solidFill>
                <a:srgbClr val="B7B7B7"/>
              </a:solidFill>
              <a:prstDash val="solid"/>
              <a:round/>
              <a:headEnd len="sm" w="sm" type="none"/>
              <a:tailEnd len="sm" w="sm" type="none"/>
            </a:ln>
          </p:spPr>
          <p:txBody>
            <a:bodyPr anchorCtr="0" anchor="ctr" bIns="63500" lIns="63500" spcFirstLastPara="1" rIns="63500" wrap="square" tIns="6350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DM Sans"/>
                  <a:ea typeface="DM Sans"/>
                  <a:cs typeface="DM Sans"/>
                  <a:sym typeface="DM Sans"/>
                </a:rPr>
                <a:t>1</a:t>
              </a:r>
              <a:endParaRPr b="0" i="0" sz="1000" u="none" cap="none" strike="noStrike">
                <a:solidFill>
                  <a:srgbClr val="000000"/>
                </a:solidFill>
                <a:latin typeface="DM Sans"/>
                <a:ea typeface="DM Sans"/>
                <a:cs typeface="DM Sans"/>
                <a:sym typeface="DM Sans"/>
              </a:endParaRPr>
            </a:p>
          </p:txBody>
        </p:sp>
        <p:pic>
          <p:nvPicPr>
            <p:cNvPr id="358" name="Google Shape;358;p46"/>
            <p:cNvPicPr preferRelativeResize="0"/>
            <p:nvPr/>
          </p:nvPicPr>
          <p:blipFill rotWithShape="1">
            <a:blip r:embed="rId7">
              <a:alphaModFix/>
            </a:blip>
            <a:srcRect b="0" l="0" r="0" t="0"/>
            <a:stretch/>
          </p:blipFill>
          <p:spPr>
            <a:xfrm>
              <a:off x="4728550" y="2588684"/>
              <a:ext cx="407311" cy="407314"/>
            </a:xfrm>
            <a:prstGeom prst="rect">
              <a:avLst/>
            </a:prstGeom>
            <a:noFill/>
            <a:ln>
              <a:noFill/>
            </a:ln>
          </p:spPr>
        </p:pic>
        <p:pic>
          <p:nvPicPr>
            <p:cNvPr id="359" name="Google Shape;359;p46"/>
            <p:cNvPicPr preferRelativeResize="0"/>
            <p:nvPr/>
          </p:nvPicPr>
          <p:blipFill rotWithShape="1">
            <a:blip r:embed="rId8">
              <a:alphaModFix/>
            </a:blip>
            <a:srcRect b="0" l="0" r="0" t="0"/>
            <a:stretch/>
          </p:blipFill>
          <p:spPr>
            <a:xfrm>
              <a:off x="3936503" y="2594050"/>
              <a:ext cx="396578" cy="396580"/>
            </a:xfrm>
            <a:prstGeom prst="rect">
              <a:avLst/>
            </a:prstGeom>
            <a:noFill/>
            <a:ln>
              <a:noFill/>
            </a:ln>
          </p:spPr>
        </p:pic>
        <p:pic>
          <p:nvPicPr>
            <p:cNvPr id="360" name="Google Shape;360;p46"/>
            <p:cNvPicPr preferRelativeResize="0"/>
            <p:nvPr/>
          </p:nvPicPr>
          <p:blipFill rotWithShape="1">
            <a:blip r:embed="rId9">
              <a:alphaModFix/>
            </a:blip>
            <a:srcRect b="0" l="0" r="0" t="0"/>
            <a:stretch/>
          </p:blipFill>
          <p:spPr>
            <a:xfrm>
              <a:off x="4332519" y="1740126"/>
              <a:ext cx="407311" cy="407314"/>
            </a:xfrm>
            <a:prstGeom prst="rect">
              <a:avLst/>
            </a:prstGeom>
            <a:noFill/>
            <a:ln>
              <a:noFill/>
            </a:ln>
          </p:spPr>
        </p:pic>
      </p:grpSp>
      <p:grpSp>
        <p:nvGrpSpPr>
          <p:cNvPr id="361" name="Google Shape;361;p46"/>
          <p:cNvGrpSpPr/>
          <p:nvPr/>
        </p:nvGrpSpPr>
        <p:grpSpPr>
          <a:xfrm>
            <a:off x="6007142" y="3196737"/>
            <a:ext cx="500492" cy="530355"/>
            <a:chOff x="3936503" y="1740126"/>
            <a:chExt cx="1199358" cy="1255872"/>
          </a:xfrm>
        </p:grpSpPr>
        <p:sp>
          <p:nvSpPr>
            <p:cNvPr id="362" name="Google Shape;362;p46"/>
            <p:cNvSpPr/>
            <p:nvPr/>
          </p:nvSpPr>
          <p:spPr>
            <a:xfrm>
              <a:off x="4115815" y="2044786"/>
              <a:ext cx="821700" cy="821700"/>
            </a:xfrm>
            <a:prstGeom prst="ellipse">
              <a:avLst/>
            </a:prstGeom>
            <a:solidFill>
              <a:srgbClr val="D9D9D9"/>
            </a:solidFill>
            <a:ln cap="flat" cmpd="sng" w="228600">
              <a:solidFill>
                <a:srgbClr val="B7B7B7"/>
              </a:solidFill>
              <a:prstDash val="solid"/>
              <a:round/>
              <a:headEnd len="sm" w="sm" type="none"/>
              <a:tailEnd len="sm" w="sm" type="none"/>
            </a:ln>
          </p:spPr>
          <p:txBody>
            <a:bodyPr anchorCtr="0" anchor="ctr" bIns="63500" lIns="63500" spcFirstLastPara="1" rIns="63500" wrap="square" tIns="6350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DM Sans"/>
                  <a:ea typeface="DM Sans"/>
                  <a:cs typeface="DM Sans"/>
                  <a:sym typeface="DM Sans"/>
                </a:rPr>
                <a:t>3</a:t>
              </a:r>
              <a:endParaRPr b="0" i="0" sz="1000" u="none" cap="none" strike="noStrike">
                <a:solidFill>
                  <a:srgbClr val="000000"/>
                </a:solidFill>
                <a:latin typeface="DM Sans"/>
                <a:ea typeface="DM Sans"/>
                <a:cs typeface="DM Sans"/>
                <a:sym typeface="DM Sans"/>
              </a:endParaRPr>
            </a:p>
          </p:txBody>
        </p:sp>
        <p:pic>
          <p:nvPicPr>
            <p:cNvPr id="363" name="Google Shape;363;p46"/>
            <p:cNvPicPr preferRelativeResize="0"/>
            <p:nvPr/>
          </p:nvPicPr>
          <p:blipFill rotWithShape="1">
            <a:blip r:embed="rId10">
              <a:alphaModFix/>
            </a:blip>
            <a:srcRect b="0" l="0" r="0" t="0"/>
            <a:stretch/>
          </p:blipFill>
          <p:spPr>
            <a:xfrm>
              <a:off x="4728550" y="2588684"/>
              <a:ext cx="407311" cy="407314"/>
            </a:xfrm>
            <a:prstGeom prst="rect">
              <a:avLst/>
            </a:prstGeom>
            <a:noFill/>
            <a:ln>
              <a:noFill/>
            </a:ln>
          </p:spPr>
        </p:pic>
        <p:pic>
          <p:nvPicPr>
            <p:cNvPr id="364" name="Google Shape;364;p46"/>
            <p:cNvPicPr preferRelativeResize="0"/>
            <p:nvPr/>
          </p:nvPicPr>
          <p:blipFill rotWithShape="1">
            <a:blip r:embed="rId11">
              <a:alphaModFix/>
            </a:blip>
            <a:srcRect b="0" l="0" r="0" t="0"/>
            <a:stretch/>
          </p:blipFill>
          <p:spPr>
            <a:xfrm>
              <a:off x="3936503" y="2594050"/>
              <a:ext cx="396578" cy="396580"/>
            </a:xfrm>
            <a:prstGeom prst="rect">
              <a:avLst/>
            </a:prstGeom>
            <a:noFill/>
            <a:ln>
              <a:noFill/>
            </a:ln>
          </p:spPr>
        </p:pic>
        <p:pic>
          <p:nvPicPr>
            <p:cNvPr id="365" name="Google Shape;365;p46"/>
            <p:cNvPicPr preferRelativeResize="0"/>
            <p:nvPr/>
          </p:nvPicPr>
          <p:blipFill rotWithShape="1">
            <a:blip r:embed="rId12">
              <a:alphaModFix/>
            </a:blip>
            <a:srcRect b="0" l="0" r="0" t="0"/>
            <a:stretch/>
          </p:blipFill>
          <p:spPr>
            <a:xfrm>
              <a:off x="4332519" y="1740126"/>
              <a:ext cx="407311" cy="407314"/>
            </a:xfrm>
            <a:prstGeom prst="rect">
              <a:avLst/>
            </a:prstGeom>
            <a:noFill/>
            <a:ln>
              <a:noFill/>
            </a:ln>
          </p:spPr>
        </p:pic>
      </p:grpSp>
      <p:grpSp>
        <p:nvGrpSpPr>
          <p:cNvPr id="366" name="Google Shape;366;p46"/>
          <p:cNvGrpSpPr/>
          <p:nvPr/>
        </p:nvGrpSpPr>
        <p:grpSpPr>
          <a:xfrm>
            <a:off x="5982285" y="2343818"/>
            <a:ext cx="500492" cy="530355"/>
            <a:chOff x="3936503" y="1740126"/>
            <a:chExt cx="1199358" cy="1255872"/>
          </a:xfrm>
        </p:grpSpPr>
        <p:sp>
          <p:nvSpPr>
            <p:cNvPr id="367" name="Google Shape;367;p46"/>
            <p:cNvSpPr/>
            <p:nvPr/>
          </p:nvSpPr>
          <p:spPr>
            <a:xfrm>
              <a:off x="4115815" y="2044786"/>
              <a:ext cx="821700" cy="821700"/>
            </a:xfrm>
            <a:prstGeom prst="ellipse">
              <a:avLst/>
            </a:prstGeom>
            <a:solidFill>
              <a:srgbClr val="D9D9D9"/>
            </a:solidFill>
            <a:ln cap="flat" cmpd="sng" w="228600">
              <a:solidFill>
                <a:srgbClr val="B7B7B7"/>
              </a:solidFill>
              <a:prstDash val="solid"/>
              <a:round/>
              <a:headEnd len="sm" w="sm" type="none"/>
              <a:tailEnd len="sm" w="sm" type="none"/>
            </a:ln>
          </p:spPr>
          <p:txBody>
            <a:bodyPr anchorCtr="0" anchor="ctr" bIns="63500" lIns="63500" spcFirstLastPara="1" rIns="63500" wrap="square" tIns="63500">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DM Sans"/>
                  <a:ea typeface="DM Sans"/>
                  <a:cs typeface="DM Sans"/>
                  <a:sym typeface="DM Sans"/>
                </a:rPr>
                <a:t>2</a:t>
              </a:r>
              <a:endParaRPr b="0" i="0" sz="1000" u="none" cap="none" strike="noStrike">
                <a:solidFill>
                  <a:srgbClr val="000000"/>
                </a:solidFill>
                <a:latin typeface="DM Sans"/>
                <a:ea typeface="DM Sans"/>
                <a:cs typeface="DM Sans"/>
                <a:sym typeface="DM Sans"/>
              </a:endParaRPr>
            </a:p>
          </p:txBody>
        </p:sp>
        <p:pic>
          <p:nvPicPr>
            <p:cNvPr id="368" name="Google Shape;368;p46"/>
            <p:cNvPicPr preferRelativeResize="0"/>
            <p:nvPr/>
          </p:nvPicPr>
          <p:blipFill rotWithShape="1">
            <a:blip r:embed="rId10">
              <a:alphaModFix/>
            </a:blip>
            <a:srcRect b="0" l="0" r="0" t="0"/>
            <a:stretch/>
          </p:blipFill>
          <p:spPr>
            <a:xfrm>
              <a:off x="4728550" y="2588684"/>
              <a:ext cx="407311" cy="407314"/>
            </a:xfrm>
            <a:prstGeom prst="rect">
              <a:avLst/>
            </a:prstGeom>
            <a:noFill/>
            <a:ln>
              <a:noFill/>
            </a:ln>
          </p:spPr>
        </p:pic>
        <p:pic>
          <p:nvPicPr>
            <p:cNvPr id="369" name="Google Shape;369;p46"/>
            <p:cNvPicPr preferRelativeResize="0"/>
            <p:nvPr/>
          </p:nvPicPr>
          <p:blipFill rotWithShape="1">
            <a:blip r:embed="rId11">
              <a:alphaModFix/>
            </a:blip>
            <a:srcRect b="0" l="0" r="0" t="0"/>
            <a:stretch/>
          </p:blipFill>
          <p:spPr>
            <a:xfrm>
              <a:off x="3936503" y="2594050"/>
              <a:ext cx="396578" cy="396580"/>
            </a:xfrm>
            <a:prstGeom prst="rect">
              <a:avLst/>
            </a:prstGeom>
            <a:noFill/>
            <a:ln>
              <a:noFill/>
            </a:ln>
          </p:spPr>
        </p:pic>
        <p:pic>
          <p:nvPicPr>
            <p:cNvPr id="370" name="Google Shape;370;p46"/>
            <p:cNvPicPr preferRelativeResize="0"/>
            <p:nvPr/>
          </p:nvPicPr>
          <p:blipFill rotWithShape="1">
            <a:blip r:embed="rId12">
              <a:alphaModFix/>
            </a:blip>
            <a:srcRect b="0" l="0" r="0" t="0"/>
            <a:stretch/>
          </p:blipFill>
          <p:spPr>
            <a:xfrm>
              <a:off x="4332519" y="1740126"/>
              <a:ext cx="407311" cy="407314"/>
            </a:xfrm>
            <a:prstGeom prst="rect">
              <a:avLst/>
            </a:prstGeom>
            <a:noFill/>
            <a:ln>
              <a:noFill/>
            </a:ln>
          </p:spPr>
        </p:pic>
      </p:grpSp>
      <p:sp>
        <p:nvSpPr>
          <p:cNvPr id="371" name="Google Shape;371;p46"/>
          <p:cNvSpPr/>
          <p:nvPr/>
        </p:nvSpPr>
        <p:spPr>
          <a:xfrm>
            <a:off x="5508087" y="1672425"/>
            <a:ext cx="413400" cy="384900"/>
          </a:xfrm>
          <a:prstGeom prst="stripedRightArrow">
            <a:avLst>
              <a:gd fmla="val 50000" name="adj1"/>
              <a:gd fmla="val 50000" name="adj2"/>
            </a:avLst>
          </a:prstGeom>
          <a:solidFill>
            <a:srgbClr val="CFE2F3"/>
          </a:solidFill>
          <a:ln>
            <a:noFill/>
          </a:ln>
        </p:spPr>
        <p:txBody>
          <a:bodyPr anchorCtr="0" anchor="ctr" bIns="63500" lIns="63500" spcFirstLastPara="1" rIns="63500" wrap="square" tIns="635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372" name="Google Shape;372;p46"/>
          <p:cNvSpPr/>
          <p:nvPr/>
        </p:nvSpPr>
        <p:spPr>
          <a:xfrm>
            <a:off x="5474748" y="2455699"/>
            <a:ext cx="413400" cy="384900"/>
          </a:xfrm>
          <a:prstGeom prst="stripedRightArrow">
            <a:avLst>
              <a:gd fmla="val 50000" name="adj1"/>
              <a:gd fmla="val 50000" name="adj2"/>
            </a:avLst>
          </a:prstGeom>
          <a:solidFill>
            <a:srgbClr val="D9EAD3"/>
          </a:solidFill>
          <a:ln>
            <a:noFill/>
          </a:ln>
        </p:spPr>
        <p:txBody>
          <a:bodyPr anchorCtr="0" anchor="ctr" bIns="63500" lIns="63500" spcFirstLastPara="1" rIns="63500" wrap="square" tIns="635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373" name="Google Shape;373;p46"/>
          <p:cNvSpPr/>
          <p:nvPr/>
        </p:nvSpPr>
        <p:spPr>
          <a:xfrm>
            <a:off x="5524471" y="3321351"/>
            <a:ext cx="413400" cy="384900"/>
          </a:xfrm>
          <a:prstGeom prst="stripedRightArrow">
            <a:avLst>
              <a:gd fmla="val 50000" name="adj1"/>
              <a:gd fmla="val 50000" name="adj2"/>
            </a:avLst>
          </a:prstGeom>
          <a:solidFill>
            <a:srgbClr val="FFE599"/>
          </a:solidFill>
          <a:ln>
            <a:noFill/>
          </a:ln>
        </p:spPr>
        <p:txBody>
          <a:bodyPr anchorCtr="0" anchor="ctr" bIns="63500" lIns="63500" spcFirstLastPara="1" rIns="63500" wrap="square" tIns="635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grpSp>
        <p:nvGrpSpPr>
          <p:cNvPr id="374" name="Google Shape;374;p46"/>
          <p:cNvGrpSpPr/>
          <p:nvPr/>
        </p:nvGrpSpPr>
        <p:grpSpPr>
          <a:xfrm>
            <a:off x="4865922" y="1539155"/>
            <a:ext cx="608803" cy="651802"/>
            <a:chOff x="4607600" y="766224"/>
            <a:chExt cx="903000" cy="955161"/>
          </a:xfrm>
        </p:grpSpPr>
        <p:sp>
          <p:nvSpPr>
            <p:cNvPr id="375" name="Google Shape;375;p46"/>
            <p:cNvSpPr/>
            <p:nvPr/>
          </p:nvSpPr>
          <p:spPr>
            <a:xfrm>
              <a:off x="4669350" y="861470"/>
              <a:ext cx="737400" cy="737400"/>
            </a:xfrm>
            <a:prstGeom prst="ellipse">
              <a:avLst/>
            </a:prstGeom>
            <a:solidFill>
              <a:srgbClr val="1D7AEC"/>
            </a:solidFill>
            <a:ln cap="flat" cmpd="sng" w="228600">
              <a:solidFill>
                <a:srgbClr val="1D7AEC"/>
              </a:solidFill>
              <a:prstDash val="solid"/>
              <a:round/>
              <a:headEnd len="sm" w="sm" type="none"/>
              <a:tailEnd len="sm" w="sm" type="none"/>
            </a:ln>
          </p:spPr>
          <p:txBody>
            <a:bodyPr anchorCtr="0" anchor="ctr" bIns="63500" lIns="63500" spcFirstLastPara="1" rIns="63500" wrap="square" tIns="635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DM Sans"/>
                <a:ea typeface="DM Sans"/>
                <a:cs typeface="DM Sans"/>
                <a:sym typeface="DM Sans"/>
              </a:endParaRPr>
            </a:p>
          </p:txBody>
        </p:sp>
        <p:pic>
          <p:nvPicPr>
            <p:cNvPr id="376" name="Google Shape;376;p46"/>
            <p:cNvPicPr preferRelativeResize="0"/>
            <p:nvPr/>
          </p:nvPicPr>
          <p:blipFill rotWithShape="1">
            <a:blip r:embed="rId13">
              <a:alphaModFix/>
            </a:blip>
            <a:srcRect b="0" l="0" r="0" t="0"/>
            <a:stretch/>
          </p:blipFill>
          <p:spPr>
            <a:xfrm>
              <a:off x="4647610" y="766224"/>
              <a:ext cx="303490" cy="303491"/>
            </a:xfrm>
            <a:prstGeom prst="rect">
              <a:avLst/>
            </a:prstGeom>
            <a:noFill/>
            <a:ln>
              <a:noFill/>
            </a:ln>
          </p:spPr>
        </p:pic>
        <p:pic>
          <p:nvPicPr>
            <p:cNvPr id="377" name="Google Shape;377;p46"/>
            <p:cNvPicPr preferRelativeResize="0"/>
            <p:nvPr/>
          </p:nvPicPr>
          <p:blipFill rotWithShape="1">
            <a:blip r:embed="rId13">
              <a:alphaModFix/>
            </a:blip>
            <a:srcRect b="0" l="0" r="0" t="0"/>
            <a:stretch/>
          </p:blipFill>
          <p:spPr>
            <a:xfrm>
              <a:off x="4886234" y="1417894"/>
              <a:ext cx="303490" cy="303491"/>
            </a:xfrm>
            <a:prstGeom prst="rect">
              <a:avLst/>
            </a:prstGeom>
            <a:noFill/>
            <a:ln>
              <a:noFill/>
            </a:ln>
          </p:spPr>
        </p:pic>
        <p:pic>
          <p:nvPicPr>
            <p:cNvPr id="378" name="Google Shape;378;p46"/>
            <p:cNvPicPr preferRelativeResize="0"/>
            <p:nvPr/>
          </p:nvPicPr>
          <p:blipFill rotWithShape="1">
            <a:blip r:embed="rId13">
              <a:alphaModFix/>
            </a:blip>
            <a:srcRect b="0" l="0" r="0" t="0"/>
            <a:stretch/>
          </p:blipFill>
          <p:spPr>
            <a:xfrm>
              <a:off x="5163957" y="766234"/>
              <a:ext cx="303490" cy="303491"/>
            </a:xfrm>
            <a:prstGeom prst="rect">
              <a:avLst/>
            </a:prstGeom>
            <a:noFill/>
            <a:ln>
              <a:noFill/>
            </a:ln>
          </p:spPr>
        </p:pic>
        <p:grpSp>
          <p:nvGrpSpPr>
            <p:cNvPr id="379" name="Google Shape;379;p46"/>
            <p:cNvGrpSpPr/>
            <p:nvPr/>
          </p:nvGrpSpPr>
          <p:grpSpPr>
            <a:xfrm>
              <a:off x="4607600" y="1069725"/>
              <a:ext cx="903000" cy="323400"/>
              <a:chOff x="5584100" y="503550"/>
              <a:chExt cx="903000" cy="323400"/>
            </a:xfrm>
          </p:grpSpPr>
          <p:sp>
            <p:nvSpPr>
              <p:cNvPr id="380" name="Google Shape;380;p46"/>
              <p:cNvSpPr/>
              <p:nvPr/>
            </p:nvSpPr>
            <p:spPr>
              <a:xfrm>
                <a:off x="5584100" y="528600"/>
                <a:ext cx="903000" cy="257700"/>
              </a:xfrm>
              <a:prstGeom prst="roundRect">
                <a:avLst>
                  <a:gd fmla="val 50000" name="adj"/>
                </a:avLst>
              </a:prstGeom>
              <a:solidFill>
                <a:srgbClr val="FFFFFF"/>
              </a:solidFill>
              <a:ln cap="flat" cmpd="sng" w="9525">
                <a:solidFill>
                  <a:srgbClr val="1A519A"/>
                </a:solidFill>
                <a:prstDash val="solid"/>
                <a:round/>
                <a:headEnd len="sm" w="sm" type="none"/>
                <a:tailEnd len="sm" w="sm" type="none"/>
              </a:ln>
            </p:spPr>
            <p:txBody>
              <a:bodyPr anchorCtr="0" anchor="ctr" bIns="63500" lIns="63500" spcFirstLastPara="1" rIns="63500" wrap="square" tIns="635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381" name="Google Shape;381;p46"/>
              <p:cNvSpPr txBox="1"/>
              <p:nvPr/>
            </p:nvSpPr>
            <p:spPr>
              <a:xfrm>
                <a:off x="5622350" y="503550"/>
                <a:ext cx="825300" cy="323400"/>
              </a:xfrm>
              <a:prstGeom prst="rect">
                <a:avLst/>
              </a:prstGeom>
              <a:noFill/>
              <a:ln>
                <a:noFill/>
              </a:ln>
            </p:spPr>
            <p:txBody>
              <a:bodyPr anchorCtr="0" anchor="t" bIns="63500" lIns="63500" spcFirstLastPara="1" rIns="63500" wrap="square" tIns="63500">
                <a:sp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1155CC"/>
                    </a:solidFill>
                    <a:latin typeface="DM Sans"/>
                    <a:ea typeface="DM Sans"/>
                    <a:cs typeface="DM Sans"/>
                    <a:sym typeface="DM Sans"/>
                  </a:rPr>
                  <a:t>Marketing</a:t>
                </a:r>
                <a:endParaRPr b="0" i="0" sz="600" u="none" cap="none" strike="noStrike">
                  <a:solidFill>
                    <a:srgbClr val="1155CC"/>
                  </a:solidFill>
                  <a:latin typeface="DM Sans"/>
                  <a:ea typeface="DM Sans"/>
                  <a:cs typeface="DM Sans"/>
                  <a:sym typeface="DM Sans"/>
                </a:endParaRPr>
              </a:p>
            </p:txBody>
          </p:sp>
        </p:grpSp>
      </p:grpSp>
      <p:grpSp>
        <p:nvGrpSpPr>
          <p:cNvPr id="382" name="Google Shape;382;p46"/>
          <p:cNvGrpSpPr/>
          <p:nvPr/>
        </p:nvGrpSpPr>
        <p:grpSpPr>
          <a:xfrm>
            <a:off x="4856686" y="2296021"/>
            <a:ext cx="618038" cy="704876"/>
            <a:chOff x="4593901" y="2096817"/>
            <a:chExt cx="916699" cy="1032937"/>
          </a:xfrm>
        </p:grpSpPr>
        <p:sp>
          <p:nvSpPr>
            <p:cNvPr id="383" name="Google Shape;383;p46"/>
            <p:cNvSpPr/>
            <p:nvPr/>
          </p:nvSpPr>
          <p:spPr>
            <a:xfrm>
              <a:off x="4669350" y="2259084"/>
              <a:ext cx="737400" cy="737400"/>
            </a:xfrm>
            <a:prstGeom prst="ellipse">
              <a:avLst/>
            </a:prstGeom>
            <a:solidFill>
              <a:srgbClr val="6AA84F"/>
            </a:solidFill>
            <a:ln cap="flat" cmpd="sng" w="228600">
              <a:solidFill>
                <a:srgbClr val="6AA84F"/>
              </a:solidFill>
              <a:prstDash val="solid"/>
              <a:round/>
              <a:headEnd len="sm" w="sm" type="none"/>
              <a:tailEnd len="sm" w="sm" type="none"/>
            </a:ln>
          </p:spPr>
          <p:txBody>
            <a:bodyPr anchorCtr="0" anchor="ctr" bIns="63500" lIns="63500" spcFirstLastPara="1" rIns="63500" wrap="square" tIns="635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DM Sans"/>
                <a:ea typeface="DM Sans"/>
                <a:cs typeface="DM Sans"/>
                <a:sym typeface="DM Sans"/>
              </a:endParaRPr>
            </a:p>
          </p:txBody>
        </p:sp>
        <p:pic>
          <p:nvPicPr>
            <p:cNvPr id="384" name="Google Shape;384;p46"/>
            <p:cNvPicPr preferRelativeResize="0"/>
            <p:nvPr/>
          </p:nvPicPr>
          <p:blipFill rotWithShape="1">
            <a:blip r:embed="rId13">
              <a:alphaModFix/>
            </a:blip>
            <a:srcRect b="0" l="0" r="0" t="0"/>
            <a:stretch/>
          </p:blipFill>
          <p:spPr>
            <a:xfrm>
              <a:off x="4889785" y="2096817"/>
              <a:ext cx="303490" cy="303491"/>
            </a:xfrm>
            <a:prstGeom prst="rect">
              <a:avLst/>
            </a:prstGeom>
            <a:noFill/>
            <a:ln>
              <a:noFill/>
            </a:ln>
          </p:spPr>
        </p:pic>
        <p:pic>
          <p:nvPicPr>
            <p:cNvPr id="385" name="Google Shape;385;p46"/>
            <p:cNvPicPr preferRelativeResize="0"/>
            <p:nvPr/>
          </p:nvPicPr>
          <p:blipFill rotWithShape="1">
            <a:blip r:embed="rId13">
              <a:alphaModFix/>
            </a:blip>
            <a:srcRect b="0" l="0" r="0" t="0"/>
            <a:stretch/>
          </p:blipFill>
          <p:spPr>
            <a:xfrm>
              <a:off x="5198470" y="2817785"/>
              <a:ext cx="303490" cy="303491"/>
            </a:xfrm>
            <a:prstGeom prst="rect">
              <a:avLst/>
            </a:prstGeom>
            <a:noFill/>
            <a:ln>
              <a:noFill/>
            </a:ln>
          </p:spPr>
        </p:pic>
        <p:pic>
          <p:nvPicPr>
            <p:cNvPr id="386" name="Google Shape;386;p46"/>
            <p:cNvPicPr preferRelativeResize="0"/>
            <p:nvPr/>
          </p:nvPicPr>
          <p:blipFill rotWithShape="1">
            <a:blip r:embed="rId13">
              <a:alphaModFix/>
            </a:blip>
            <a:srcRect b="0" l="0" r="0" t="0"/>
            <a:stretch/>
          </p:blipFill>
          <p:spPr>
            <a:xfrm>
              <a:off x="4593901" y="2826263"/>
              <a:ext cx="303490" cy="303491"/>
            </a:xfrm>
            <a:prstGeom prst="rect">
              <a:avLst/>
            </a:prstGeom>
            <a:noFill/>
            <a:ln>
              <a:noFill/>
            </a:ln>
          </p:spPr>
        </p:pic>
        <p:grpSp>
          <p:nvGrpSpPr>
            <p:cNvPr id="387" name="Google Shape;387;p46"/>
            <p:cNvGrpSpPr/>
            <p:nvPr/>
          </p:nvGrpSpPr>
          <p:grpSpPr>
            <a:xfrm>
              <a:off x="4607600" y="2497837"/>
              <a:ext cx="903000" cy="323400"/>
              <a:chOff x="5584100" y="495062"/>
              <a:chExt cx="903000" cy="323400"/>
            </a:xfrm>
          </p:grpSpPr>
          <p:sp>
            <p:nvSpPr>
              <p:cNvPr id="388" name="Google Shape;388;p46"/>
              <p:cNvSpPr/>
              <p:nvPr/>
            </p:nvSpPr>
            <p:spPr>
              <a:xfrm>
                <a:off x="5584100" y="528600"/>
                <a:ext cx="903000" cy="257700"/>
              </a:xfrm>
              <a:prstGeom prst="roundRect">
                <a:avLst>
                  <a:gd fmla="val 50000" name="adj"/>
                </a:avLst>
              </a:prstGeom>
              <a:solidFill>
                <a:srgbClr val="FFFFFF"/>
              </a:solidFill>
              <a:ln cap="flat" cmpd="sng" w="9525">
                <a:solidFill>
                  <a:srgbClr val="1A519A"/>
                </a:solidFill>
                <a:prstDash val="solid"/>
                <a:round/>
                <a:headEnd len="sm" w="sm" type="none"/>
                <a:tailEnd len="sm" w="sm" type="none"/>
              </a:ln>
            </p:spPr>
            <p:txBody>
              <a:bodyPr anchorCtr="0" anchor="ctr" bIns="63500" lIns="63500" spcFirstLastPara="1" rIns="63500" wrap="square" tIns="635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389" name="Google Shape;389;p46"/>
              <p:cNvSpPr txBox="1"/>
              <p:nvPr/>
            </p:nvSpPr>
            <p:spPr>
              <a:xfrm>
                <a:off x="5622350" y="495062"/>
                <a:ext cx="825300" cy="323400"/>
              </a:xfrm>
              <a:prstGeom prst="rect">
                <a:avLst/>
              </a:prstGeom>
              <a:noFill/>
              <a:ln>
                <a:noFill/>
              </a:ln>
            </p:spPr>
            <p:txBody>
              <a:bodyPr anchorCtr="0" anchor="t" bIns="63500" lIns="63500" spcFirstLastPara="1" rIns="63500" wrap="square" tIns="63500">
                <a:sp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38761D"/>
                    </a:solidFill>
                    <a:latin typeface="DM Sans"/>
                    <a:ea typeface="DM Sans"/>
                    <a:cs typeface="DM Sans"/>
                    <a:sym typeface="DM Sans"/>
                  </a:rPr>
                  <a:t>Engineering</a:t>
                </a:r>
                <a:endParaRPr b="0" i="0" sz="600" u="none" cap="none" strike="noStrike">
                  <a:solidFill>
                    <a:srgbClr val="38761D"/>
                  </a:solidFill>
                  <a:latin typeface="DM Sans"/>
                  <a:ea typeface="DM Sans"/>
                  <a:cs typeface="DM Sans"/>
                  <a:sym typeface="DM Sans"/>
                </a:endParaRPr>
              </a:p>
            </p:txBody>
          </p:sp>
        </p:grpSp>
      </p:grpSp>
      <p:grpSp>
        <p:nvGrpSpPr>
          <p:cNvPr id="390" name="Google Shape;390;p46"/>
          <p:cNvGrpSpPr/>
          <p:nvPr/>
        </p:nvGrpSpPr>
        <p:grpSpPr>
          <a:xfrm>
            <a:off x="4853028" y="3166473"/>
            <a:ext cx="608803" cy="695536"/>
            <a:chOff x="4586475" y="3594437"/>
            <a:chExt cx="903000" cy="1019250"/>
          </a:xfrm>
        </p:grpSpPr>
        <p:sp>
          <p:nvSpPr>
            <p:cNvPr id="391" name="Google Shape;391;p46"/>
            <p:cNvSpPr/>
            <p:nvPr/>
          </p:nvSpPr>
          <p:spPr>
            <a:xfrm>
              <a:off x="4669349" y="3736520"/>
              <a:ext cx="737400" cy="737400"/>
            </a:xfrm>
            <a:prstGeom prst="ellipse">
              <a:avLst/>
            </a:prstGeom>
            <a:solidFill>
              <a:srgbClr val="FFAB40"/>
            </a:solidFill>
            <a:ln cap="flat" cmpd="sng" w="228600">
              <a:solidFill>
                <a:srgbClr val="FFAB40"/>
              </a:solidFill>
              <a:prstDash val="solid"/>
              <a:round/>
              <a:headEnd len="sm" w="sm" type="none"/>
              <a:tailEnd len="sm" w="sm" type="none"/>
            </a:ln>
          </p:spPr>
          <p:txBody>
            <a:bodyPr anchorCtr="0" anchor="ctr" bIns="63500" lIns="63500" spcFirstLastPara="1" rIns="63500" wrap="square" tIns="63500">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DM Sans"/>
                <a:ea typeface="DM Sans"/>
                <a:cs typeface="DM Sans"/>
                <a:sym typeface="DM Sans"/>
              </a:endParaRPr>
            </a:p>
          </p:txBody>
        </p:sp>
        <p:pic>
          <p:nvPicPr>
            <p:cNvPr id="392" name="Google Shape;392;p46"/>
            <p:cNvPicPr preferRelativeResize="0"/>
            <p:nvPr/>
          </p:nvPicPr>
          <p:blipFill rotWithShape="1">
            <a:blip r:embed="rId13">
              <a:alphaModFix/>
            </a:blip>
            <a:srcRect b="0" l="0" r="0" t="0"/>
            <a:stretch/>
          </p:blipFill>
          <p:spPr>
            <a:xfrm>
              <a:off x="4887138" y="3594437"/>
              <a:ext cx="303477" cy="303480"/>
            </a:xfrm>
            <a:prstGeom prst="rect">
              <a:avLst/>
            </a:prstGeom>
            <a:noFill/>
            <a:ln>
              <a:noFill/>
            </a:ln>
          </p:spPr>
        </p:pic>
        <p:pic>
          <p:nvPicPr>
            <p:cNvPr id="393" name="Google Shape;393;p46"/>
            <p:cNvPicPr preferRelativeResize="0"/>
            <p:nvPr/>
          </p:nvPicPr>
          <p:blipFill rotWithShape="1">
            <a:blip r:embed="rId13">
              <a:alphaModFix/>
            </a:blip>
            <a:srcRect b="0" l="0" r="0" t="0"/>
            <a:stretch/>
          </p:blipFill>
          <p:spPr>
            <a:xfrm>
              <a:off x="5158210" y="4301712"/>
              <a:ext cx="303477" cy="303480"/>
            </a:xfrm>
            <a:prstGeom prst="rect">
              <a:avLst/>
            </a:prstGeom>
            <a:noFill/>
            <a:ln>
              <a:noFill/>
            </a:ln>
          </p:spPr>
        </p:pic>
        <p:pic>
          <p:nvPicPr>
            <p:cNvPr id="394" name="Google Shape;394;p46"/>
            <p:cNvPicPr preferRelativeResize="0"/>
            <p:nvPr/>
          </p:nvPicPr>
          <p:blipFill rotWithShape="1">
            <a:blip r:embed="rId13">
              <a:alphaModFix/>
            </a:blip>
            <a:srcRect b="0" l="0" r="0" t="0"/>
            <a:stretch/>
          </p:blipFill>
          <p:spPr>
            <a:xfrm>
              <a:off x="4607621" y="4310207"/>
              <a:ext cx="303477" cy="303480"/>
            </a:xfrm>
            <a:prstGeom prst="rect">
              <a:avLst/>
            </a:prstGeom>
            <a:noFill/>
            <a:ln>
              <a:noFill/>
            </a:ln>
          </p:spPr>
        </p:pic>
        <p:grpSp>
          <p:nvGrpSpPr>
            <p:cNvPr id="395" name="Google Shape;395;p46"/>
            <p:cNvGrpSpPr/>
            <p:nvPr/>
          </p:nvGrpSpPr>
          <p:grpSpPr>
            <a:xfrm>
              <a:off x="4586475" y="3978525"/>
              <a:ext cx="903000" cy="323400"/>
              <a:chOff x="5584100" y="486575"/>
              <a:chExt cx="903000" cy="323400"/>
            </a:xfrm>
          </p:grpSpPr>
          <p:sp>
            <p:nvSpPr>
              <p:cNvPr id="396" name="Google Shape;396;p46"/>
              <p:cNvSpPr/>
              <p:nvPr/>
            </p:nvSpPr>
            <p:spPr>
              <a:xfrm>
                <a:off x="5584100" y="528600"/>
                <a:ext cx="903000" cy="257700"/>
              </a:xfrm>
              <a:prstGeom prst="roundRect">
                <a:avLst>
                  <a:gd fmla="val 50000" name="adj"/>
                </a:avLst>
              </a:prstGeom>
              <a:solidFill>
                <a:srgbClr val="FFFFFF"/>
              </a:solidFill>
              <a:ln cap="flat" cmpd="sng" w="9525">
                <a:solidFill>
                  <a:srgbClr val="1A519A"/>
                </a:solidFill>
                <a:prstDash val="solid"/>
                <a:round/>
                <a:headEnd len="sm" w="sm" type="none"/>
                <a:tailEnd len="sm" w="sm" type="none"/>
              </a:ln>
            </p:spPr>
            <p:txBody>
              <a:bodyPr anchorCtr="0" anchor="ctr" bIns="63500" lIns="63500" spcFirstLastPara="1" rIns="63500" wrap="square" tIns="635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sp>
            <p:nvSpPr>
              <p:cNvPr id="397" name="Google Shape;397;p46"/>
              <p:cNvSpPr txBox="1"/>
              <p:nvPr/>
            </p:nvSpPr>
            <p:spPr>
              <a:xfrm>
                <a:off x="5622350" y="486575"/>
                <a:ext cx="825300" cy="323400"/>
              </a:xfrm>
              <a:prstGeom prst="rect">
                <a:avLst/>
              </a:prstGeom>
              <a:noFill/>
              <a:ln>
                <a:noFill/>
              </a:ln>
            </p:spPr>
            <p:txBody>
              <a:bodyPr anchorCtr="0" anchor="t" bIns="63500" lIns="63500" spcFirstLastPara="1" rIns="63500" wrap="square" tIns="63500">
                <a:spAutoFit/>
              </a:bodyPr>
              <a:lstStyle/>
              <a:p>
                <a:pPr indent="0" lvl="0" marL="0" marR="0" rtl="0" algn="ctr">
                  <a:lnSpc>
                    <a:spcPct val="100000"/>
                  </a:lnSpc>
                  <a:spcBef>
                    <a:spcPts val="0"/>
                  </a:spcBef>
                  <a:spcAft>
                    <a:spcPts val="0"/>
                  </a:spcAft>
                  <a:buClr>
                    <a:srgbClr val="000000"/>
                  </a:buClr>
                  <a:buSzPts val="600"/>
                  <a:buFont typeface="Arial"/>
                  <a:buNone/>
                </a:pPr>
                <a:r>
                  <a:rPr b="0" i="0" lang="en" sz="600" u="none" cap="none" strike="noStrike">
                    <a:solidFill>
                      <a:srgbClr val="7F6000"/>
                    </a:solidFill>
                    <a:latin typeface="DM Sans"/>
                    <a:ea typeface="DM Sans"/>
                    <a:cs typeface="DM Sans"/>
                    <a:sym typeface="DM Sans"/>
                  </a:rPr>
                  <a:t>Sales</a:t>
                </a:r>
                <a:endParaRPr b="0" i="0" sz="600" u="none" cap="none" strike="noStrike">
                  <a:solidFill>
                    <a:srgbClr val="7F6000"/>
                  </a:solidFill>
                  <a:latin typeface="DM Sans"/>
                  <a:ea typeface="DM Sans"/>
                  <a:cs typeface="DM Sans"/>
                  <a:sym typeface="DM Sans"/>
                </a:endParaRPr>
              </a:p>
            </p:txBody>
          </p:sp>
        </p:grpSp>
      </p:grpSp>
      <p:sp>
        <p:nvSpPr>
          <p:cNvPr id="398" name="Google Shape;398;p46"/>
          <p:cNvSpPr txBox="1"/>
          <p:nvPr/>
        </p:nvSpPr>
        <p:spPr>
          <a:xfrm>
            <a:off x="296699" y="312966"/>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Jigsaw (30-50 minutes)</a:t>
            </a:r>
            <a:endParaRPr sz="2200">
              <a:solidFill>
                <a:srgbClr val="1B0133"/>
              </a:solidFill>
              <a:latin typeface="DM Sans"/>
              <a:ea typeface="DM Sans"/>
              <a:cs typeface="DM Sans"/>
              <a:sym typeface="DM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47"/>
          <p:cNvSpPr txBox="1"/>
          <p:nvPr/>
        </p:nvSpPr>
        <p:spPr>
          <a:xfrm>
            <a:off x="285149" y="301416"/>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Informal Quiz</a:t>
            </a:r>
            <a:r>
              <a:rPr i="0" lang="en" sz="2200" u="none" cap="none" strike="noStrike">
                <a:solidFill>
                  <a:srgbClr val="1B0133"/>
                </a:solidFill>
                <a:latin typeface="DM Sans"/>
                <a:ea typeface="DM Sans"/>
                <a:cs typeface="DM Sans"/>
                <a:sym typeface="DM Sans"/>
              </a:rPr>
              <a:t> (</a:t>
            </a:r>
            <a:r>
              <a:rPr lang="en" sz="2200">
                <a:solidFill>
                  <a:srgbClr val="1B0133"/>
                </a:solidFill>
                <a:latin typeface="DM Sans"/>
                <a:ea typeface="DM Sans"/>
                <a:cs typeface="DM Sans"/>
                <a:sym typeface="DM Sans"/>
              </a:rPr>
              <a:t>10</a:t>
            </a:r>
            <a:r>
              <a:rPr i="0" lang="en" sz="2200" u="none" cap="none" strike="noStrike">
                <a:solidFill>
                  <a:srgbClr val="1B0133"/>
                </a:solidFill>
                <a:latin typeface="DM Sans"/>
                <a:ea typeface="DM Sans"/>
                <a:cs typeface="DM Sans"/>
                <a:sym typeface="DM Sans"/>
              </a:rPr>
              <a:t>-15 minutes</a:t>
            </a:r>
            <a:r>
              <a:rPr lang="en" sz="2200">
                <a:solidFill>
                  <a:srgbClr val="1B0133"/>
                </a:solidFill>
                <a:latin typeface="DM Sans"/>
                <a:ea typeface="DM Sans"/>
                <a:cs typeface="DM Sans"/>
                <a:sym typeface="DM Sans"/>
              </a:rPr>
              <a:t>)</a:t>
            </a:r>
            <a:endParaRPr sz="2200">
              <a:solidFill>
                <a:srgbClr val="1B0133"/>
              </a:solidFill>
              <a:latin typeface="DM Sans"/>
              <a:ea typeface="DM Sans"/>
              <a:cs typeface="DM Sans"/>
              <a:sym typeface="DM Sans"/>
            </a:endParaRPr>
          </a:p>
        </p:txBody>
      </p:sp>
      <p:sp>
        <p:nvSpPr>
          <p:cNvPr id="404" name="Google Shape;404;p47"/>
          <p:cNvSpPr txBox="1"/>
          <p:nvPr/>
        </p:nvSpPr>
        <p:spPr>
          <a:xfrm>
            <a:off x="215794" y="1060181"/>
            <a:ext cx="4037100" cy="3329700"/>
          </a:xfrm>
          <a:prstGeom prst="rect">
            <a:avLst/>
          </a:prstGeom>
          <a:noFill/>
          <a:ln>
            <a:noFill/>
          </a:ln>
        </p:spPr>
        <p:txBody>
          <a:bodyPr anchorCtr="0" anchor="t" bIns="31725" lIns="63500" spcFirstLastPara="1" rIns="63500" wrap="square" tIns="31725">
            <a:spAutoFit/>
          </a:bodyPr>
          <a:lstStyle/>
          <a:p>
            <a:pPr indent="-215900" lvl="0" marL="317500" marR="0" rtl="0" algn="l">
              <a:lnSpc>
                <a:spcPct val="100000"/>
              </a:lnSpc>
              <a:spcBef>
                <a:spcPts val="0"/>
              </a:spcBef>
              <a:spcAft>
                <a:spcPts val="0"/>
              </a:spcAft>
              <a:buSzPts val="1000"/>
              <a:buFont typeface="Source Sans Pro"/>
              <a:buChar char="●"/>
            </a:pPr>
            <a:r>
              <a:rPr lang="en" sz="1500">
                <a:latin typeface="Source Sans Pro"/>
                <a:ea typeface="Source Sans Pro"/>
                <a:cs typeface="Source Sans Pro"/>
                <a:sym typeface="Source Sans Pro"/>
              </a:rPr>
              <a:t>Create 5-7 quiz questions and translate them to a set of Polls</a:t>
            </a:r>
            <a:endParaRPr sz="1500">
              <a:latin typeface="Source Sans Pro"/>
              <a:ea typeface="Source Sans Pro"/>
              <a:cs typeface="Source Sans Pro"/>
              <a:sym typeface="Source Sans Pro"/>
            </a:endParaRPr>
          </a:p>
          <a:p>
            <a:pPr indent="-215900" lvl="0" marL="317500" marR="0" rtl="0" algn="l">
              <a:lnSpc>
                <a:spcPct val="100000"/>
              </a:lnSpc>
              <a:spcBef>
                <a:spcPts val="700"/>
              </a:spcBef>
              <a:spcAft>
                <a:spcPts val="0"/>
              </a:spcAft>
              <a:buSzPts val="1000"/>
              <a:buFont typeface="Source Sans Pro"/>
              <a:buChar char="●"/>
            </a:pPr>
            <a:r>
              <a:rPr lang="en" sz="1500">
                <a:latin typeface="Source Sans Pro"/>
                <a:ea typeface="Source Sans Pro"/>
                <a:cs typeface="Source Sans Pro"/>
                <a:sym typeface="Source Sans Pro"/>
              </a:rPr>
              <a:t>Set the audio to Room Mode</a:t>
            </a:r>
            <a:endParaRPr sz="1500">
              <a:latin typeface="Source Sans Pro"/>
              <a:ea typeface="Source Sans Pro"/>
              <a:cs typeface="Source Sans Pro"/>
              <a:sym typeface="Source Sans Pro"/>
            </a:endParaRPr>
          </a:p>
          <a:p>
            <a:pPr indent="-215900" lvl="0" marL="317500" marR="0" rtl="0" algn="l">
              <a:lnSpc>
                <a:spcPct val="100000"/>
              </a:lnSpc>
              <a:spcBef>
                <a:spcPts val="700"/>
              </a:spcBef>
              <a:spcAft>
                <a:spcPts val="0"/>
              </a:spcAft>
              <a:buSzPts val="1000"/>
              <a:buFont typeface="Source Sans Pro"/>
              <a:buChar char="●"/>
            </a:pPr>
            <a:r>
              <a:rPr lang="en" sz="1600">
                <a:solidFill>
                  <a:schemeClr val="dk1"/>
                </a:solidFill>
                <a:latin typeface="Source Sans Pro"/>
                <a:ea typeface="Source Sans Pro"/>
                <a:cs typeface="Source Sans Pro"/>
                <a:sym typeface="Source Sans Pro"/>
              </a:rPr>
              <a:t>Set a timer for 10-15 minutes</a:t>
            </a:r>
            <a:endParaRPr sz="1600">
              <a:solidFill>
                <a:schemeClr val="dk1"/>
              </a:solidFill>
              <a:latin typeface="Source Sans Pro"/>
              <a:ea typeface="Source Sans Pro"/>
              <a:cs typeface="Source Sans Pro"/>
              <a:sym typeface="Source Sans Pro"/>
            </a:endParaRPr>
          </a:p>
          <a:p>
            <a:pPr indent="-215900" lvl="0" marL="317500" marR="0" rtl="0" algn="l">
              <a:lnSpc>
                <a:spcPct val="100000"/>
              </a:lnSpc>
              <a:spcBef>
                <a:spcPts val="700"/>
              </a:spcBef>
              <a:spcAft>
                <a:spcPts val="0"/>
              </a:spcAft>
              <a:buSzPts val="1000"/>
              <a:buFont typeface="Source Sans Pro"/>
              <a:buChar char="●"/>
            </a:pPr>
            <a:r>
              <a:rPr lang="en" sz="1600">
                <a:solidFill>
                  <a:schemeClr val="dk1"/>
                </a:solidFill>
                <a:latin typeface="Source Sans Pro"/>
                <a:ea typeface="Source Sans Pro"/>
                <a:cs typeface="Source Sans Pro"/>
                <a:sym typeface="Source Sans Pro"/>
              </a:rPr>
              <a:t>Present the polls and lock the results after 2-3 minutes, but do not share the results</a:t>
            </a:r>
            <a:endParaRPr i="0" sz="1500" u="none" cap="none" strike="noStrike">
              <a:solidFill>
                <a:srgbClr val="000000"/>
              </a:solidFill>
              <a:latin typeface="Source Sans Pro"/>
              <a:ea typeface="Source Sans Pro"/>
              <a:cs typeface="Source Sans Pro"/>
              <a:sym typeface="Source Sans Pro"/>
            </a:endParaRPr>
          </a:p>
          <a:p>
            <a:pPr indent="-215900" lvl="0" marL="317500" marR="0" rtl="0" algn="l">
              <a:lnSpc>
                <a:spcPct val="100000"/>
              </a:lnSpc>
              <a:spcBef>
                <a:spcPts val="700"/>
              </a:spcBef>
              <a:spcAft>
                <a:spcPts val="0"/>
              </a:spcAft>
              <a:buSzPts val="1000"/>
              <a:buFont typeface="Source Sans Pro"/>
              <a:buChar char="●"/>
            </a:pPr>
            <a:r>
              <a:rPr lang="en" sz="1500">
                <a:latin typeface="Source Sans Pro"/>
                <a:ea typeface="Source Sans Pro"/>
                <a:cs typeface="Source Sans Pro"/>
                <a:sym typeface="Source Sans Pro"/>
              </a:rPr>
              <a:t>Encourage learners to try to answer by recall, but they can refer to their notes</a:t>
            </a:r>
            <a:endParaRPr i="0" sz="1500" u="none" cap="none" strike="noStrike">
              <a:solidFill>
                <a:srgbClr val="000000"/>
              </a:solidFill>
              <a:latin typeface="Source Sans Pro"/>
              <a:ea typeface="Source Sans Pro"/>
              <a:cs typeface="Source Sans Pro"/>
              <a:sym typeface="Source Sans Pro"/>
            </a:endParaRPr>
          </a:p>
          <a:p>
            <a:pPr indent="-215900" lvl="0" marL="317500" marR="0" rtl="0" algn="l">
              <a:lnSpc>
                <a:spcPct val="100000"/>
              </a:lnSpc>
              <a:spcBef>
                <a:spcPts val="700"/>
              </a:spcBef>
              <a:spcAft>
                <a:spcPts val="700"/>
              </a:spcAft>
              <a:buSzPts val="1000"/>
              <a:buFont typeface="Source Sans Pro"/>
              <a:buChar char="●"/>
            </a:pPr>
            <a:r>
              <a:rPr lang="en" sz="1500">
                <a:latin typeface="Source Sans Pro"/>
                <a:ea typeface="Source Sans Pro"/>
                <a:cs typeface="Source Sans Pro"/>
                <a:sym typeface="Source Sans Pro"/>
              </a:rPr>
              <a:t>After all polls are completed, follow with a short debrief and allow time for other learners to concur or disagree and encourage discussion</a:t>
            </a:r>
            <a:endParaRPr sz="1500">
              <a:latin typeface="Source Sans Pro"/>
              <a:ea typeface="Source Sans Pro"/>
              <a:cs typeface="Source Sans Pro"/>
              <a:sym typeface="Source Sans Pro"/>
            </a:endParaRPr>
          </a:p>
        </p:txBody>
      </p:sp>
      <p:sp>
        <p:nvSpPr>
          <p:cNvPr id="405" name="Google Shape;405;p47"/>
          <p:cNvSpPr txBox="1"/>
          <p:nvPr/>
        </p:nvSpPr>
        <p:spPr>
          <a:xfrm>
            <a:off x="1159575" y="4803656"/>
            <a:ext cx="71247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b="0" i="0" lang="en" sz="1000" u="sng" cap="none" strike="noStrike">
                <a:solidFill>
                  <a:schemeClr val="hlink"/>
                </a:solidFill>
                <a:latin typeface="DM Sans"/>
                <a:ea typeface="DM Sans"/>
                <a:cs typeface="DM Sans"/>
                <a:sym typeface="DM Sans"/>
                <a:hlinkClick r:id="rId4"/>
              </a:rPr>
              <a:t>Setting a Timer</a:t>
            </a:r>
            <a:r>
              <a:rPr lang="en" sz="1000">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5"/>
              </a:rPr>
              <a:t>Create a Poll</a:t>
            </a:r>
            <a:r>
              <a:rPr lang="en" sz="1000">
                <a:solidFill>
                  <a:srgbClr val="1C1C1C"/>
                </a:solidFill>
                <a:latin typeface="DM Sans"/>
                <a:ea typeface="DM Sans"/>
                <a:cs typeface="DM Sans"/>
                <a:sym typeface="DM Sans"/>
              </a:rPr>
              <a:t> |</a:t>
            </a:r>
            <a:endParaRPr b="1" i="0" sz="1100" u="none" cap="none" strike="noStrike">
              <a:solidFill>
                <a:srgbClr val="0C0C0C"/>
              </a:solidFill>
              <a:latin typeface="DM Sans"/>
              <a:ea typeface="DM Sans"/>
              <a:cs typeface="DM Sans"/>
              <a:sym typeface="DM Sans"/>
            </a:endParaRPr>
          </a:p>
        </p:txBody>
      </p:sp>
      <p:pic>
        <p:nvPicPr>
          <p:cNvPr id="406" name="Google Shape;406;p47"/>
          <p:cNvPicPr preferRelativeResize="0"/>
          <p:nvPr/>
        </p:nvPicPr>
        <p:blipFill>
          <a:blip r:embed="rId6">
            <a:alphaModFix/>
          </a:blip>
          <a:stretch>
            <a:fillRect/>
          </a:stretch>
        </p:blipFill>
        <p:spPr>
          <a:xfrm>
            <a:off x="4312419" y="962616"/>
            <a:ext cx="4586304" cy="271239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48"/>
          <p:cNvSpPr txBox="1"/>
          <p:nvPr/>
        </p:nvSpPr>
        <p:spPr>
          <a:xfrm>
            <a:off x="215799" y="208941"/>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K.W.L. (Know-Want-Learned) v1</a:t>
            </a:r>
            <a:r>
              <a:rPr i="0" lang="en" sz="2200" u="none" cap="none" strike="noStrike">
                <a:solidFill>
                  <a:srgbClr val="1B0133"/>
                </a:solidFill>
                <a:latin typeface="DM Sans"/>
                <a:ea typeface="DM Sans"/>
                <a:cs typeface="DM Sans"/>
                <a:sym typeface="DM Sans"/>
              </a:rPr>
              <a:t> (</a:t>
            </a:r>
            <a:r>
              <a:rPr lang="en" sz="2200">
                <a:solidFill>
                  <a:srgbClr val="1B0133"/>
                </a:solidFill>
                <a:latin typeface="DM Sans"/>
                <a:ea typeface="DM Sans"/>
                <a:cs typeface="DM Sans"/>
                <a:sym typeface="DM Sans"/>
              </a:rPr>
              <a:t>10</a:t>
            </a:r>
            <a:r>
              <a:rPr i="0" lang="en" sz="2200" u="none" cap="none" strike="noStrike">
                <a:solidFill>
                  <a:srgbClr val="1B0133"/>
                </a:solidFill>
                <a:latin typeface="DM Sans"/>
                <a:ea typeface="DM Sans"/>
                <a:cs typeface="DM Sans"/>
                <a:sym typeface="DM Sans"/>
              </a:rPr>
              <a:t>-15 minutes</a:t>
            </a:r>
            <a:r>
              <a:rPr lang="en" sz="2200">
                <a:solidFill>
                  <a:srgbClr val="1B0133"/>
                </a:solidFill>
                <a:latin typeface="DM Sans"/>
                <a:ea typeface="DM Sans"/>
                <a:cs typeface="DM Sans"/>
                <a:sym typeface="DM Sans"/>
              </a:rPr>
              <a:t>)</a:t>
            </a:r>
            <a:endParaRPr sz="2200">
              <a:solidFill>
                <a:srgbClr val="1B0133"/>
              </a:solidFill>
              <a:latin typeface="DM Sans"/>
              <a:ea typeface="DM Sans"/>
              <a:cs typeface="DM Sans"/>
              <a:sym typeface="DM Sans"/>
            </a:endParaRPr>
          </a:p>
        </p:txBody>
      </p:sp>
      <p:sp>
        <p:nvSpPr>
          <p:cNvPr id="412" name="Google Shape;412;p48"/>
          <p:cNvSpPr txBox="1"/>
          <p:nvPr/>
        </p:nvSpPr>
        <p:spPr>
          <a:xfrm>
            <a:off x="215800" y="1060175"/>
            <a:ext cx="4126500" cy="3783900"/>
          </a:xfrm>
          <a:prstGeom prst="rect">
            <a:avLst/>
          </a:prstGeom>
          <a:noFill/>
          <a:ln>
            <a:noFill/>
          </a:ln>
        </p:spPr>
        <p:txBody>
          <a:bodyPr anchorCtr="0" anchor="t" bIns="31725" lIns="63500" spcFirstLastPara="1" rIns="63500" wrap="square" tIns="31725">
            <a:spAutoFit/>
          </a:bodyPr>
          <a:lstStyle/>
          <a:p>
            <a:pPr indent="-203200" lvl="0" marL="317500" marR="0" rtl="0" algn="l">
              <a:lnSpc>
                <a:spcPct val="100000"/>
              </a:lnSpc>
              <a:spcBef>
                <a:spcPts val="0"/>
              </a:spcBef>
              <a:spcAft>
                <a:spcPts val="0"/>
              </a:spcAft>
              <a:buSzPts val="800"/>
              <a:buFont typeface="Source Sans Pro"/>
              <a:buChar char="●"/>
            </a:pPr>
            <a:r>
              <a:rPr lang="en" sz="1300">
                <a:latin typeface="Source Sans Pro"/>
                <a:ea typeface="Source Sans Pro"/>
                <a:cs typeface="Source Sans Pro"/>
                <a:sym typeface="Source Sans Pro"/>
              </a:rPr>
              <a:t>At the start of class, open a class whiteboard</a:t>
            </a:r>
            <a:endParaRPr sz="1300">
              <a:latin typeface="Source Sans Pro"/>
              <a:ea typeface="Source Sans Pro"/>
              <a:cs typeface="Source Sans Pro"/>
              <a:sym typeface="Source Sans Pro"/>
            </a:endParaRPr>
          </a:p>
          <a:p>
            <a:pPr indent="-203200" lvl="0" marL="317500" marR="0" rtl="0" algn="l">
              <a:lnSpc>
                <a:spcPct val="100000"/>
              </a:lnSpc>
              <a:spcBef>
                <a:spcPts val="700"/>
              </a:spcBef>
              <a:spcAft>
                <a:spcPts val="0"/>
              </a:spcAft>
              <a:buSzPts val="800"/>
              <a:buFont typeface="Source Sans Pro"/>
              <a:buChar char="●"/>
            </a:pPr>
            <a:r>
              <a:rPr lang="en" sz="1300">
                <a:latin typeface="Source Sans Pro"/>
                <a:ea typeface="Source Sans Pro"/>
                <a:cs typeface="Source Sans Pro"/>
                <a:sym typeface="Source Sans Pro"/>
              </a:rPr>
              <a:t>Set a timer for 10 minutes</a:t>
            </a:r>
            <a:endParaRPr sz="1300">
              <a:latin typeface="Source Sans Pro"/>
              <a:ea typeface="Source Sans Pro"/>
              <a:cs typeface="Source Sans Pro"/>
              <a:sym typeface="Source Sans Pro"/>
            </a:endParaRPr>
          </a:p>
          <a:p>
            <a:pPr indent="-203200" lvl="0" marL="317500" rtl="0" algn="l">
              <a:spcBef>
                <a:spcPts val="700"/>
              </a:spcBef>
              <a:spcAft>
                <a:spcPts val="0"/>
              </a:spcAft>
              <a:buSzPts val="800"/>
              <a:buFont typeface="Source Sans Pro"/>
              <a:buChar char="●"/>
            </a:pPr>
            <a:r>
              <a:rPr lang="en" sz="1300">
                <a:solidFill>
                  <a:schemeClr val="dk1"/>
                </a:solidFill>
                <a:latin typeface="Source Sans Pro"/>
                <a:ea typeface="Source Sans Pro"/>
                <a:cs typeface="Source Sans Pro"/>
                <a:sym typeface="Source Sans Pro"/>
              </a:rPr>
              <a:t>Ask learners to contribute to the board about a topic, or about the previous class session, in two columns:</a:t>
            </a:r>
            <a:endParaRPr sz="1300">
              <a:latin typeface="Source Sans Pro"/>
              <a:ea typeface="Source Sans Pro"/>
              <a:cs typeface="Source Sans Pro"/>
              <a:sym typeface="Source Sans Pro"/>
            </a:endParaRPr>
          </a:p>
          <a:p>
            <a:pPr indent="-203200" lvl="1" marL="635000" marR="0" rtl="0" algn="l">
              <a:lnSpc>
                <a:spcPct val="100000"/>
              </a:lnSpc>
              <a:spcBef>
                <a:spcPts val="700"/>
              </a:spcBef>
              <a:spcAft>
                <a:spcPts val="0"/>
              </a:spcAft>
              <a:buSzPts val="800"/>
              <a:buFont typeface="Source Sans Pro"/>
              <a:buChar char="○"/>
            </a:pPr>
            <a:r>
              <a:rPr lang="en" sz="1300">
                <a:latin typeface="Source Sans Pro"/>
                <a:ea typeface="Source Sans Pro"/>
                <a:cs typeface="Source Sans Pro"/>
                <a:sym typeface="Source Sans Pro"/>
              </a:rPr>
              <a:t>What I Know (K)</a:t>
            </a:r>
            <a:endParaRPr sz="1300">
              <a:latin typeface="Source Sans Pro"/>
              <a:ea typeface="Source Sans Pro"/>
              <a:cs typeface="Source Sans Pro"/>
              <a:sym typeface="Source Sans Pro"/>
            </a:endParaRPr>
          </a:p>
          <a:p>
            <a:pPr indent="-203200" lvl="1" marL="635000" marR="0" rtl="0" algn="l">
              <a:lnSpc>
                <a:spcPct val="100000"/>
              </a:lnSpc>
              <a:spcBef>
                <a:spcPts val="700"/>
              </a:spcBef>
              <a:spcAft>
                <a:spcPts val="0"/>
              </a:spcAft>
              <a:buSzPts val="800"/>
              <a:buFont typeface="Source Sans Pro"/>
              <a:buChar char="○"/>
            </a:pPr>
            <a:r>
              <a:rPr lang="en" sz="1300">
                <a:latin typeface="Source Sans Pro"/>
                <a:ea typeface="Source Sans Pro"/>
                <a:cs typeface="Source Sans Pro"/>
                <a:sym typeface="Source Sans Pro"/>
              </a:rPr>
              <a:t>What I Want to Know (W)</a:t>
            </a:r>
            <a:endParaRPr sz="1300">
              <a:latin typeface="Source Sans Pro"/>
              <a:ea typeface="Source Sans Pro"/>
              <a:cs typeface="Source Sans Pro"/>
              <a:sym typeface="Source Sans Pro"/>
            </a:endParaRPr>
          </a:p>
          <a:p>
            <a:pPr indent="-203200" lvl="0" marL="317500" marR="0" rtl="0" algn="l">
              <a:lnSpc>
                <a:spcPct val="100000"/>
              </a:lnSpc>
              <a:spcBef>
                <a:spcPts val="700"/>
              </a:spcBef>
              <a:spcAft>
                <a:spcPts val="0"/>
              </a:spcAft>
              <a:buSzPts val="800"/>
              <a:buFont typeface="Source Sans Pro"/>
              <a:buChar char="●"/>
            </a:pPr>
            <a:r>
              <a:rPr lang="en" sz="1300">
                <a:latin typeface="Source Sans Pro"/>
                <a:ea typeface="Source Sans Pro"/>
                <a:cs typeface="Source Sans Pro"/>
                <a:sym typeface="Source Sans Pro"/>
              </a:rPr>
              <a:t>Towards the end of the session, share the class whiteboard again </a:t>
            </a:r>
            <a:endParaRPr sz="1300">
              <a:latin typeface="Source Sans Pro"/>
              <a:ea typeface="Source Sans Pro"/>
              <a:cs typeface="Source Sans Pro"/>
              <a:sym typeface="Source Sans Pro"/>
            </a:endParaRPr>
          </a:p>
          <a:p>
            <a:pPr indent="-203200" lvl="0" marL="317500" marR="0" rtl="0" algn="l">
              <a:lnSpc>
                <a:spcPct val="100000"/>
              </a:lnSpc>
              <a:spcBef>
                <a:spcPts val="700"/>
              </a:spcBef>
              <a:spcAft>
                <a:spcPts val="0"/>
              </a:spcAft>
              <a:buSzPts val="800"/>
              <a:buFont typeface="Source Sans Pro"/>
              <a:buChar char="●"/>
            </a:pPr>
            <a:r>
              <a:rPr lang="en" sz="1300">
                <a:latin typeface="Source Sans Pro"/>
                <a:ea typeface="Source Sans Pro"/>
                <a:cs typeface="Source Sans Pro"/>
                <a:sym typeface="Source Sans Pro"/>
              </a:rPr>
              <a:t>Set a timer for 5 minutes </a:t>
            </a:r>
            <a:endParaRPr sz="1300">
              <a:latin typeface="Source Sans Pro"/>
              <a:ea typeface="Source Sans Pro"/>
              <a:cs typeface="Source Sans Pro"/>
              <a:sym typeface="Source Sans Pro"/>
            </a:endParaRPr>
          </a:p>
          <a:p>
            <a:pPr indent="-203200" lvl="0" marL="317500" marR="0" rtl="0" algn="l">
              <a:lnSpc>
                <a:spcPct val="100000"/>
              </a:lnSpc>
              <a:spcBef>
                <a:spcPts val="700"/>
              </a:spcBef>
              <a:spcAft>
                <a:spcPts val="0"/>
              </a:spcAft>
              <a:buSzPts val="800"/>
              <a:buFont typeface="Source Sans Pro"/>
              <a:buChar char="●"/>
            </a:pPr>
            <a:r>
              <a:rPr lang="en" sz="1300">
                <a:latin typeface="Source Sans Pro"/>
                <a:ea typeface="Source Sans Pro"/>
                <a:cs typeface="Source Sans Pro"/>
                <a:sym typeface="Source Sans Pro"/>
              </a:rPr>
              <a:t>Ask learners to review the “Know” information if any needs to be corrected, mark any “Want” questions left unanswered</a:t>
            </a:r>
            <a:endParaRPr sz="1300">
              <a:latin typeface="Source Sans Pro"/>
              <a:ea typeface="Source Sans Pro"/>
              <a:cs typeface="Source Sans Pro"/>
              <a:sym typeface="Source Sans Pro"/>
            </a:endParaRPr>
          </a:p>
          <a:p>
            <a:pPr indent="-203200" lvl="0" marL="317500" marR="0" rtl="0" algn="l">
              <a:lnSpc>
                <a:spcPct val="100000"/>
              </a:lnSpc>
              <a:spcBef>
                <a:spcPts val="700"/>
              </a:spcBef>
              <a:spcAft>
                <a:spcPts val="700"/>
              </a:spcAft>
              <a:buSzPts val="800"/>
              <a:buFont typeface="Source Sans Pro"/>
              <a:buChar char="●"/>
            </a:pPr>
            <a:r>
              <a:rPr lang="en" sz="1300">
                <a:latin typeface="Source Sans Pro"/>
                <a:ea typeface="Source Sans Pro"/>
                <a:cs typeface="Source Sans Pro"/>
                <a:sym typeface="Source Sans Pro"/>
              </a:rPr>
              <a:t>Ask them to add “post-its” to a third column, “Learned” (L) about what they’ve learned from today’s session</a:t>
            </a:r>
            <a:endParaRPr sz="1300">
              <a:latin typeface="Source Sans Pro"/>
              <a:ea typeface="Source Sans Pro"/>
              <a:cs typeface="Source Sans Pro"/>
              <a:sym typeface="Source Sans Pro"/>
            </a:endParaRPr>
          </a:p>
        </p:txBody>
      </p:sp>
      <p:sp>
        <p:nvSpPr>
          <p:cNvPr id="413" name="Google Shape;413;p48"/>
          <p:cNvSpPr txBox="1"/>
          <p:nvPr/>
        </p:nvSpPr>
        <p:spPr>
          <a:xfrm>
            <a:off x="1159575" y="4803656"/>
            <a:ext cx="71247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b="0" i="0" lang="en" sz="1000" u="sng" cap="none" strike="noStrike">
                <a:solidFill>
                  <a:schemeClr val="hlink"/>
                </a:solidFill>
                <a:latin typeface="DM Sans"/>
                <a:ea typeface="DM Sans"/>
                <a:cs typeface="DM Sans"/>
                <a:sym typeface="DM Sans"/>
                <a:hlinkClick r:id="rId4"/>
              </a:rPr>
              <a:t>Setting a Timer</a:t>
            </a:r>
            <a:r>
              <a:rPr lang="en" sz="1000">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5"/>
              </a:rPr>
              <a:t>Class Whiteboard</a:t>
            </a:r>
            <a:r>
              <a:rPr lang="en" sz="1000">
                <a:solidFill>
                  <a:srgbClr val="1C1C1C"/>
                </a:solidFill>
                <a:latin typeface="DM Sans"/>
                <a:ea typeface="DM Sans"/>
                <a:cs typeface="DM Sans"/>
                <a:sym typeface="DM Sans"/>
              </a:rPr>
              <a:t> </a:t>
            </a:r>
            <a:endParaRPr b="1" i="0" sz="1100" u="none" cap="none" strike="noStrike">
              <a:solidFill>
                <a:srgbClr val="0C0C0C"/>
              </a:solidFill>
              <a:latin typeface="DM Sans"/>
              <a:ea typeface="DM Sans"/>
              <a:cs typeface="DM Sans"/>
              <a:sym typeface="DM Sans"/>
            </a:endParaRPr>
          </a:p>
        </p:txBody>
      </p:sp>
      <p:pic>
        <p:nvPicPr>
          <p:cNvPr id="414" name="Google Shape;414;p48"/>
          <p:cNvPicPr preferRelativeResize="0"/>
          <p:nvPr/>
        </p:nvPicPr>
        <p:blipFill rotWithShape="1">
          <a:blip r:embed="rId6">
            <a:alphaModFix/>
          </a:blip>
          <a:srcRect b="0" l="0" r="29804" t="0"/>
          <a:stretch/>
        </p:blipFill>
        <p:spPr>
          <a:xfrm>
            <a:off x="4342300" y="1201338"/>
            <a:ext cx="4467502" cy="27408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49"/>
          <p:cNvSpPr txBox="1"/>
          <p:nvPr/>
        </p:nvSpPr>
        <p:spPr>
          <a:xfrm>
            <a:off x="215799" y="208941"/>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K.W.L. (Know-Want-Learned) v2</a:t>
            </a:r>
            <a:r>
              <a:rPr i="0" lang="en" sz="2200" u="none" cap="none" strike="noStrike">
                <a:solidFill>
                  <a:srgbClr val="1B0133"/>
                </a:solidFill>
                <a:latin typeface="DM Sans"/>
                <a:ea typeface="DM Sans"/>
                <a:cs typeface="DM Sans"/>
                <a:sym typeface="DM Sans"/>
              </a:rPr>
              <a:t> (</a:t>
            </a:r>
            <a:r>
              <a:rPr lang="en" sz="2200">
                <a:solidFill>
                  <a:srgbClr val="1B0133"/>
                </a:solidFill>
                <a:latin typeface="DM Sans"/>
                <a:ea typeface="DM Sans"/>
                <a:cs typeface="DM Sans"/>
                <a:sym typeface="DM Sans"/>
              </a:rPr>
              <a:t>10</a:t>
            </a:r>
            <a:r>
              <a:rPr i="0" lang="en" sz="2200" u="none" cap="none" strike="noStrike">
                <a:solidFill>
                  <a:srgbClr val="1B0133"/>
                </a:solidFill>
                <a:latin typeface="DM Sans"/>
                <a:ea typeface="DM Sans"/>
                <a:cs typeface="DM Sans"/>
                <a:sym typeface="DM Sans"/>
              </a:rPr>
              <a:t>-15 minutes</a:t>
            </a:r>
            <a:r>
              <a:rPr lang="en" sz="2200">
                <a:solidFill>
                  <a:srgbClr val="1B0133"/>
                </a:solidFill>
                <a:latin typeface="DM Sans"/>
                <a:ea typeface="DM Sans"/>
                <a:cs typeface="DM Sans"/>
                <a:sym typeface="DM Sans"/>
              </a:rPr>
              <a:t>)</a:t>
            </a:r>
            <a:endParaRPr sz="2200">
              <a:solidFill>
                <a:srgbClr val="1B0133"/>
              </a:solidFill>
              <a:latin typeface="DM Sans"/>
              <a:ea typeface="DM Sans"/>
              <a:cs typeface="DM Sans"/>
              <a:sym typeface="DM Sans"/>
            </a:endParaRPr>
          </a:p>
        </p:txBody>
      </p:sp>
      <p:sp>
        <p:nvSpPr>
          <p:cNvPr id="420" name="Google Shape;420;p49"/>
          <p:cNvSpPr txBox="1"/>
          <p:nvPr/>
        </p:nvSpPr>
        <p:spPr>
          <a:xfrm>
            <a:off x="215794" y="1060181"/>
            <a:ext cx="4229400" cy="3368400"/>
          </a:xfrm>
          <a:prstGeom prst="rect">
            <a:avLst/>
          </a:prstGeom>
          <a:noFill/>
          <a:ln>
            <a:noFill/>
          </a:ln>
        </p:spPr>
        <p:txBody>
          <a:bodyPr anchorCtr="0" anchor="t" bIns="31725" lIns="63500" spcFirstLastPara="1" rIns="63500" wrap="square" tIns="31725">
            <a:spAutoFit/>
          </a:bodyPr>
          <a:lstStyle/>
          <a:p>
            <a:pPr indent="-196850" lvl="0" marL="317500" marR="0" rtl="0" algn="l">
              <a:lnSpc>
                <a:spcPct val="100000"/>
              </a:lnSpc>
              <a:spcBef>
                <a:spcPts val="0"/>
              </a:spcBef>
              <a:spcAft>
                <a:spcPts val="0"/>
              </a:spcAft>
              <a:buSzPts val="700"/>
              <a:buFont typeface="Source Sans Pro"/>
              <a:buChar char="●"/>
            </a:pPr>
            <a:r>
              <a:rPr lang="en" sz="1200">
                <a:latin typeface="Source Sans Pro"/>
                <a:ea typeface="Source Sans Pro"/>
                <a:cs typeface="Source Sans Pro"/>
                <a:sym typeface="Source Sans Pro"/>
              </a:rPr>
              <a:t>At the start of class, use Distribute Documents to share a Google doc with all learners </a:t>
            </a:r>
            <a:endParaRPr sz="1200">
              <a:latin typeface="Source Sans Pro"/>
              <a:ea typeface="Source Sans Pro"/>
              <a:cs typeface="Source Sans Pro"/>
              <a:sym typeface="Source Sans Pro"/>
            </a:endParaRPr>
          </a:p>
          <a:p>
            <a:pPr indent="-196850" lvl="0" marL="317500" marR="0" rtl="0" algn="l">
              <a:lnSpc>
                <a:spcPct val="100000"/>
              </a:lnSpc>
              <a:spcBef>
                <a:spcPts val="700"/>
              </a:spcBef>
              <a:spcAft>
                <a:spcPts val="0"/>
              </a:spcAft>
              <a:buSzPts val="700"/>
              <a:buFont typeface="Source Sans Pro"/>
              <a:buChar char="●"/>
            </a:pPr>
            <a:r>
              <a:rPr lang="en" sz="1200">
                <a:latin typeface="Source Sans Pro"/>
                <a:ea typeface="Source Sans Pro"/>
                <a:cs typeface="Source Sans Pro"/>
                <a:sym typeface="Source Sans Pro"/>
              </a:rPr>
              <a:t>Set a timer for 10 minutes</a:t>
            </a:r>
            <a:endParaRPr sz="1200">
              <a:latin typeface="Source Sans Pro"/>
              <a:ea typeface="Source Sans Pro"/>
              <a:cs typeface="Source Sans Pro"/>
              <a:sym typeface="Source Sans Pro"/>
            </a:endParaRPr>
          </a:p>
          <a:p>
            <a:pPr indent="-196850" lvl="0" marL="317500" marR="0" rtl="0" algn="l">
              <a:lnSpc>
                <a:spcPct val="100000"/>
              </a:lnSpc>
              <a:spcBef>
                <a:spcPts val="700"/>
              </a:spcBef>
              <a:spcAft>
                <a:spcPts val="0"/>
              </a:spcAft>
              <a:buSzPts val="700"/>
              <a:buFont typeface="Source Sans Pro"/>
              <a:buChar char="●"/>
            </a:pPr>
            <a:r>
              <a:rPr lang="en" sz="1200">
                <a:latin typeface="Source Sans Pro"/>
                <a:ea typeface="Source Sans Pro"/>
                <a:cs typeface="Source Sans Pro"/>
                <a:sym typeface="Source Sans Pro"/>
              </a:rPr>
              <a:t>Ask learners to contribute to the doc about a topic, or about the previous class session, in two columns:</a:t>
            </a:r>
            <a:endParaRPr sz="1200">
              <a:latin typeface="Source Sans Pro"/>
              <a:ea typeface="Source Sans Pro"/>
              <a:cs typeface="Source Sans Pro"/>
              <a:sym typeface="Source Sans Pro"/>
            </a:endParaRPr>
          </a:p>
          <a:p>
            <a:pPr indent="-196850" lvl="1" marL="635000" marR="0" rtl="0" algn="l">
              <a:lnSpc>
                <a:spcPct val="100000"/>
              </a:lnSpc>
              <a:spcBef>
                <a:spcPts val="700"/>
              </a:spcBef>
              <a:spcAft>
                <a:spcPts val="0"/>
              </a:spcAft>
              <a:buSzPts val="700"/>
              <a:buFont typeface="Source Sans Pro"/>
              <a:buChar char="○"/>
            </a:pPr>
            <a:r>
              <a:rPr lang="en" sz="1200">
                <a:latin typeface="Source Sans Pro"/>
                <a:ea typeface="Source Sans Pro"/>
                <a:cs typeface="Source Sans Pro"/>
                <a:sym typeface="Source Sans Pro"/>
              </a:rPr>
              <a:t>What I Know (K)</a:t>
            </a:r>
            <a:endParaRPr sz="1200">
              <a:latin typeface="Source Sans Pro"/>
              <a:ea typeface="Source Sans Pro"/>
              <a:cs typeface="Source Sans Pro"/>
              <a:sym typeface="Source Sans Pro"/>
            </a:endParaRPr>
          </a:p>
          <a:p>
            <a:pPr indent="-196850" lvl="1" marL="635000" marR="0" rtl="0" algn="l">
              <a:lnSpc>
                <a:spcPct val="100000"/>
              </a:lnSpc>
              <a:spcBef>
                <a:spcPts val="700"/>
              </a:spcBef>
              <a:spcAft>
                <a:spcPts val="0"/>
              </a:spcAft>
              <a:buSzPts val="700"/>
              <a:buFont typeface="Source Sans Pro"/>
              <a:buChar char="○"/>
            </a:pPr>
            <a:r>
              <a:rPr lang="en" sz="1200">
                <a:latin typeface="Source Sans Pro"/>
                <a:ea typeface="Source Sans Pro"/>
                <a:cs typeface="Source Sans Pro"/>
                <a:sym typeface="Source Sans Pro"/>
              </a:rPr>
              <a:t>What I Want to Know (W)</a:t>
            </a:r>
            <a:endParaRPr sz="1200">
              <a:latin typeface="Source Sans Pro"/>
              <a:ea typeface="Source Sans Pro"/>
              <a:cs typeface="Source Sans Pro"/>
              <a:sym typeface="Source Sans Pro"/>
            </a:endParaRPr>
          </a:p>
          <a:p>
            <a:pPr indent="-196850" lvl="0" marL="317500" marR="0" rtl="0" algn="l">
              <a:lnSpc>
                <a:spcPct val="100000"/>
              </a:lnSpc>
              <a:spcBef>
                <a:spcPts val="700"/>
              </a:spcBef>
              <a:spcAft>
                <a:spcPts val="0"/>
              </a:spcAft>
              <a:buSzPts val="700"/>
              <a:buFont typeface="Source Sans Pro"/>
              <a:buChar char="●"/>
            </a:pPr>
            <a:r>
              <a:rPr lang="en" sz="1200">
                <a:latin typeface="Source Sans Pro"/>
                <a:ea typeface="Source Sans Pro"/>
                <a:cs typeface="Source Sans Pro"/>
                <a:sym typeface="Source Sans Pro"/>
              </a:rPr>
              <a:t>Towards the end of the session, share the Google doc again </a:t>
            </a:r>
            <a:endParaRPr sz="1200">
              <a:latin typeface="Source Sans Pro"/>
              <a:ea typeface="Source Sans Pro"/>
              <a:cs typeface="Source Sans Pro"/>
              <a:sym typeface="Source Sans Pro"/>
            </a:endParaRPr>
          </a:p>
          <a:p>
            <a:pPr indent="-196850" lvl="0" marL="317500" marR="0" rtl="0" algn="l">
              <a:lnSpc>
                <a:spcPct val="100000"/>
              </a:lnSpc>
              <a:spcBef>
                <a:spcPts val="700"/>
              </a:spcBef>
              <a:spcAft>
                <a:spcPts val="0"/>
              </a:spcAft>
              <a:buSzPts val="700"/>
              <a:buFont typeface="Source Sans Pro"/>
              <a:buChar char="●"/>
            </a:pPr>
            <a:r>
              <a:rPr lang="en" sz="1200">
                <a:latin typeface="Source Sans Pro"/>
                <a:ea typeface="Source Sans Pro"/>
                <a:cs typeface="Source Sans Pro"/>
                <a:sym typeface="Source Sans Pro"/>
              </a:rPr>
              <a:t>Set a timer for 5 minutes </a:t>
            </a:r>
            <a:endParaRPr sz="1200">
              <a:latin typeface="Source Sans Pro"/>
              <a:ea typeface="Source Sans Pro"/>
              <a:cs typeface="Source Sans Pro"/>
              <a:sym typeface="Source Sans Pro"/>
            </a:endParaRPr>
          </a:p>
          <a:p>
            <a:pPr indent="-196850" lvl="0" marL="317500" marR="0" rtl="0" algn="l">
              <a:lnSpc>
                <a:spcPct val="100000"/>
              </a:lnSpc>
              <a:spcBef>
                <a:spcPts val="700"/>
              </a:spcBef>
              <a:spcAft>
                <a:spcPts val="0"/>
              </a:spcAft>
              <a:buSzPts val="700"/>
              <a:buFont typeface="Source Sans Pro"/>
              <a:buChar char="●"/>
            </a:pPr>
            <a:r>
              <a:rPr lang="en" sz="1200">
                <a:latin typeface="Source Sans Pro"/>
                <a:ea typeface="Source Sans Pro"/>
                <a:cs typeface="Source Sans Pro"/>
                <a:sym typeface="Source Sans Pro"/>
              </a:rPr>
              <a:t>Ask learners to review the “Know” information if any needs to be corrected, and mark any “Want” questions left unanswered</a:t>
            </a:r>
            <a:endParaRPr sz="1200">
              <a:latin typeface="Source Sans Pro"/>
              <a:ea typeface="Source Sans Pro"/>
              <a:cs typeface="Source Sans Pro"/>
              <a:sym typeface="Source Sans Pro"/>
            </a:endParaRPr>
          </a:p>
          <a:p>
            <a:pPr indent="-196850" lvl="0" marL="317500" marR="0" rtl="0" algn="l">
              <a:lnSpc>
                <a:spcPct val="100000"/>
              </a:lnSpc>
              <a:spcBef>
                <a:spcPts val="700"/>
              </a:spcBef>
              <a:spcAft>
                <a:spcPts val="700"/>
              </a:spcAft>
              <a:buSzPts val="700"/>
              <a:buFont typeface="Source Sans Pro"/>
              <a:buChar char="●"/>
            </a:pPr>
            <a:r>
              <a:rPr lang="en" sz="1200">
                <a:latin typeface="Source Sans Pro"/>
                <a:ea typeface="Source Sans Pro"/>
                <a:cs typeface="Source Sans Pro"/>
                <a:sym typeface="Source Sans Pro"/>
              </a:rPr>
              <a:t>Ask them to contribute to a third column, “Learned” (L) about what they’ve learned from today’s session</a:t>
            </a:r>
            <a:endParaRPr sz="1200">
              <a:latin typeface="Source Sans Pro"/>
              <a:ea typeface="Source Sans Pro"/>
              <a:cs typeface="Source Sans Pro"/>
              <a:sym typeface="Source Sans Pro"/>
            </a:endParaRPr>
          </a:p>
        </p:txBody>
      </p:sp>
      <p:sp>
        <p:nvSpPr>
          <p:cNvPr id="421" name="Google Shape;421;p49"/>
          <p:cNvSpPr txBox="1"/>
          <p:nvPr/>
        </p:nvSpPr>
        <p:spPr>
          <a:xfrm>
            <a:off x="1159575" y="4803656"/>
            <a:ext cx="71247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Distributing documents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5"/>
              </a:rPr>
              <a:t>Setting a Timer</a:t>
            </a:r>
            <a:endParaRPr b="1" i="0" sz="1100" u="none" cap="none" strike="noStrike">
              <a:solidFill>
                <a:srgbClr val="0C0C0C"/>
              </a:solidFill>
              <a:latin typeface="DM Sans"/>
              <a:ea typeface="DM Sans"/>
              <a:cs typeface="DM Sans"/>
              <a:sym typeface="DM Sans"/>
            </a:endParaRPr>
          </a:p>
        </p:txBody>
      </p:sp>
      <p:pic>
        <p:nvPicPr>
          <p:cNvPr id="422" name="Google Shape;422;p49"/>
          <p:cNvPicPr preferRelativeResize="0"/>
          <p:nvPr/>
        </p:nvPicPr>
        <p:blipFill rotWithShape="1">
          <a:blip r:embed="rId6">
            <a:alphaModFix/>
          </a:blip>
          <a:srcRect b="0" l="0" r="0" t="0"/>
          <a:stretch/>
        </p:blipFill>
        <p:spPr>
          <a:xfrm>
            <a:off x="4613820" y="870263"/>
            <a:ext cx="3759428" cy="1974050"/>
          </a:xfrm>
          <a:prstGeom prst="rect">
            <a:avLst/>
          </a:prstGeom>
          <a:noFill/>
          <a:ln>
            <a:noFill/>
          </a:ln>
        </p:spPr>
      </p:pic>
      <p:pic>
        <p:nvPicPr>
          <p:cNvPr id="423" name="Google Shape;423;p49"/>
          <p:cNvPicPr preferRelativeResize="0"/>
          <p:nvPr/>
        </p:nvPicPr>
        <p:blipFill rotWithShape="1">
          <a:blip r:embed="rId7">
            <a:alphaModFix/>
          </a:blip>
          <a:srcRect b="18099" l="19630" r="13893" t="9677"/>
          <a:stretch/>
        </p:blipFill>
        <p:spPr>
          <a:xfrm>
            <a:off x="4613820" y="1233438"/>
            <a:ext cx="3014597" cy="1799210"/>
          </a:xfrm>
          <a:prstGeom prst="rect">
            <a:avLst/>
          </a:prstGeom>
          <a:noFill/>
          <a:ln>
            <a:noFill/>
          </a:ln>
        </p:spPr>
      </p:pic>
      <p:pic>
        <p:nvPicPr>
          <p:cNvPr id="424" name="Google Shape;424;p49"/>
          <p:cNvPicPr preferRelativeResize="0"/>
          <p:nvPr/>
        </p:nvPicPr>
        <p:blipFill rotWithShape="1">
          <a:blip r:embed="rId8">
            <a:alphaModFix/>
          </a:blip>
          <a:srcRect b="8046" l="0" r="0" t="9172"/>
          <a:stretch/>
        </p:blipFill>
        <p:spPr>
          <a:xfrm>
            <a:off x="4613825" y="2400100"/>
            <a:ext cx="3759427" cy="1799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0"/>
          <p:cNvSpPr txBox="1"/>
          <p:nvPr/>
        </p:nvSpPr>
        <p:spPr>
          <a:xfrm>
            <a:off x="215799" y="208941"/>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Jeopardy </a:t>
            </a:r>
            <a:r>
              <a:rPr i="0" lang="en" sz="2200" u="none" cap="none" strike="noStrike">
                <a:solidFill>
                  <a:srgbClr val="1B0133"/>
                </a:solidFill>
                <a:latin typeface="DM Sans"/>
                <a:ea typeface="DM Sans"/>
                <a:cs typeface="DM Sans"/>
                <a:sym typeface="DM Sans"/>
              </a:rPr>
              <a:t>(</a:t>
            </a:r>
            <a:r>
              <a:rPr lang="en" sz="2200">
                <a:solidFill>
                  <a:srgbClr val="1B0133"/>
                </a:solidFill>
                <a:latin typeface="DM Sans"/>
                <a:ea typeface="DM Sans"/>
                <a:cs typeface="DM Sans"/>
                <a:sym typeface="DM Sans"/>
              </a:rPr>
              <a:t>30</a:t>
            </a:r>
            <a:r>
              <a:rPr i="0" lang="en" sz="2200" u="none" cap="none" strike="noStrike">
                <a:solidFill>
                  <a:srgbClr val="1B0133"/>
                </a:solidFill>
                <a:latin typeface="DM Sans"/>
                <a:ea typeface="DM Sans"/>
                <a:cs typeface="DM Sans"/>
                <a:sym typeface="DM Sans"/>
              </a:rPr>
              <a:t>-</a:t>
            </a:r>
            <a:r>
              <a:rPr lang="en" sz="2200">
                <a:solidFill>
                  <a:srgbClr val="1B0133"/>
                </a:solidFill>
                <a:latin typeface="DM Sans"/>
                <a:ea typeface="DM Sans"/>
                <a:cs typeface="DM Sans"/>
                <a:sym typeface="DM Sans"/>
              </a:rPr>
              <a:t>50</a:t>
            </a:r>
            <a:r>
              <a:rPr i="0" lang="en" sz="2200" u="none" cap="none" strike="noStrike">
                <a:solidFill>
                  <a:srgbClr val="1B0133"/>
                </a:solidFill>
                <a:latin typeface="DM Sans"/>
                <a:ea typeface="DM Sans"/>
                <a:cs typeface="DM Sans"/>
                <a:sym typeface="DM Sans"/>
              </a:rPr>
              <a:t> minutes</a:t>
            </a:r>
            <a:r>
              <a:rPr lang="en" sz="2200">
                <a:solidFill>
                  <a:srgbClr val="1B0133"/>
                </a:solidFill>
                <a:latin typeface="DM Sans"/>
                <a:ea typeface="DM Sans"/>
                <a:cs typeface="DM Sans"/>
                <a:sym typeface="DM Sans"/>
              </a:rPr>
              <a:t>)</a:t>
            </a:r>
            <a:endParaRPr sz="2200">
              <a:solidFill>
                <a:srgbClr val="1B0133"/>
              </a:solidFill>
              <a:latin typeface="DM Sans"/>
              <a:ea typeface="DM Sans"/>
              <a:cs typeface="DM Sans"/>
              <a:sym typeface="DM Sans"/>
            </a:endParaRPr>
          </a:p>
        </p:txBody>
      </p:sp>
      <p:sp>
        <p:nvSpPr>
          <p:cNvPr id="430" name="Google Shape;430;p50"/>
          <p:cNvSpPr txBox="1"/>
          <p:nvPr/>
        </p:nvSpPr>
        <p:spPr>
          <a:xfrm>
            <a:off x="95006" y="1060181"/>
            <a:ext cx="4518900" cy="3294000"/>
          </a:xfrm>
          <a:prstGeom prst="rect">
            <a:avLst/>
          </a:prstGeom>
          <a:noFill/>
          <a:ln>
            <a:noFill/>
          </a:ln>
        </p:spPr>
        <p:txBody>
          <a:bodyPr anchorCtr="0" anchor="t" bIns="31725" lIns="63500" spcFirstLastPara="1" rIns="63500" wrap="square" tIns="31725">
            <a:spAutoFit/>
          </a:bodyPr>
          <a:lstStyle/>
          <a:p>
            <a:pPr indent="-196850" lvl="0" marL="317500" marR="0" rtl="0" algn="l">
              <a:lnSpc>
                <a:spcPct val="100000"/>
              </a:lnSpc>
              <a:spcBef>
                <a:spcPts val="0"/>
              </a:spcBef>
              <a:spcAft>
                <a:spcPts val="0"/>
              </a:spcAft>
              <a:buSzPts val="700"/>
              <a:buFont typeface="Source Sans Pro"/>
              <a:buChar char="●"/>
            </a:pPr>
            <a:r>
              <a:rPr lang="en" sz="1300">
                <a:latin typeface="Source Sans Pro"/>
                <a:ea typeface="Source Sans Pro"/>
                <a:cs typeface="Source Sans Pro"/>
                <a:sym typeface="Source Sans Pro"/>
              </a:rPr>
              <a:t>Use jeopardylabs.com to find free templates and generate 30-35 questions to enter into the template and share your screen</a:t>
            </a:r>
            <a:endParaRPr sz="1300">
              <a:latin typeface="Source Sans Pro"/>
              <a:ea typeface="Source Sans Pro"/>
              <a:cs typeface="Source Sans Pro"/>
              <a:sym typeface="Source Sans Pro"/>
            </a:endParaRPr>
          </a:p>
          <a:p>
            <a:pPr indent="-196850" lvl="0" marL="317500" marR="0" rtl="0" algn="l">
              <a:lnSpc>
                <a:spcPct val="100000"/>
              </a:lnSpc>
              <a:spcBef>
                <a:spcPts val="700"/>
              </a:spcBef>
              <a:spcAft>
                <a:spcPts val="0"/>
              </a:spcAft>
              <a:buSzPts val="700"/>
              <a:buFont typeface="Source Sans Pro"/>
              <a:buChar char="●"/>
            </a:pPr>
            <a:r>
              <a:rPr lang="en" sz="1300">
                <a:latin typeface="Source Sans Pro"/>
                <a:ea typeface="Source Sans Pro"/>
                <a:cs typeface="Source Sans Pro"/>
                <a:sym typeface="Source Sans Pro"/>
              </a:rPr>
              <a:t>Distribute 3-4 learners at random into tables</a:t>
            </a:r>
            <a:endParaRPr sz="1300">
              <a:latin typeface="Source Sans Pro"/>
              <a:ea typeface="Source Sans Pro"/>
              <a:cs typeface="Source Sans Pro"/>
              <a:sym typeface="Source Sans Pro"/>
            </a:endParaRPr>
          </a:p>
          <a:p>
            <a:pPr indent="-196850" lvl="0" marL="317500" rtl="0" algn="l">
              <a:spcBef>
                <a:spcPts val="700"/>
              </a:spcBef>
              <a:spcAft>
                <a:spcPts val="0"/>
              </a:spcAft>
              <a:buSzPts val="700"/>
              <a:buFont typeface="Source Sans Pro"/>
              <a:buChar char="●"/>
            </a:pPr>
            <a:r>
              <a:rPr lang="en" sz="1300">
                <a:solidFill>
                  <a:schemeClr val="dk1"/>
                </a:solidFill>
                <a:latin typeface="Source Sans Pro"/>
                <a:ea typeface="Source Sans Pro"/>
                <a:cs typeface="Source Sans Pro"/>
                <a:sym typeface="Source Sans Pro"/>
              </a:rPr>
              <a:t>Set the audio to Table Mode</a:t>
            </a:r>
            <a:endParaRPr sz="1300">
              <a:latin typeface="Source Sans Pro"/>
              <a:ea typeface="Source Sans Pro"/>
              <a:cs typeface="Source Sans Pro"/>
              <a:sym typeface="Source Sans Pro"/>
            </a:endParaRPr>
          </a:p>
          <a:p>
            <a:pPr indent="-196850" lvl="0" marL="317500" marR="0" rtl="0" algn="l">
              <a:lnSpc>
                <a:spcPct val="100000"/>
              </a:lnSpc>
              <a:spcBef>
                <a:spcPts val="700"/>
              </a:spcBef>
              <a:spcAft>
                <a:spcPts val="0"/>
              </a:spcAft>
              <a:buSzPts val="700"/>
              <a:buFont typeface="Source Sans Pro"/>
              <a:buChar char="●"/>
            </a:pPr>
            <a:r>
              <a:rPr lang="en" sz="1300">
                <a:latin typeface="Source Sans Pro"/>
                <a:ea typeface="Source Sans Pro"/>
                <a:cs typeface="Source Sans Pro"/>
                <a:sym typeface="Source Sans Pro"/>
              </a:rPr>
              <a:t>Share the rules of Jeopardy:</a:t>
            </a:r>
            <a:endParaRPr sz="1300">
              <a:latin typeface="Source Sans Pro"/>
              <a:ea typeface="Source Sans Pro"/>
              <a:cs typeface="Source Sans Pro"/>
              <a:sym typeface="Source Sans Pro"/>
            </a:endParaRPr>
          </a:p>
          <a:p>
            <a:pPr indent="-196850" lvl="1" marL="635000" marR="0" rtl="0" algn="l">
              <a:lnSpc>
                <a:spcPct val="100000"/>
              </a:lnSpc>
              <a:spcBef>
                <a:spcPts val="700"/>
              </a:spcBef>
              <a:spcAft>
                <a:spcPts val="0"/>
              </a:spcAft>
              <a:buSzPts val="700"/>
              <a:buFont typeface="Source Sans Pro"/>
              <a:buChar char="○"/>
            </a:pPr>
            <a:r>
              <a:rPr lang="en" sz="1300">
                <a:latin typeface="Source Sans Pro"/>
                <a:ea typeface="Source Sans Pro"/>
                <a:cs typeface="Source Sans Pro"/>
                <a:sym typeface="Source Sans Pro"/>
              </a:rPr>
              <a:t>They can discuss what they want to answer at their Table verbally or using the “My Table” chat channel</a:t>
            </a:r>
            <a:endParaRPr sz="1300">
              <a:latin typeface="Source Sans Pro"/>
              <a:ea typeface="Source Sans Pro"/>
              <a:cs typeface="Source Sans Pro"/>
              <a:sym typeface="Source Sans Pro"/>
            </a:endParaRPr>
          </a:p>
          <a:p>
            <a:pPr indent="-196850" lvl="1" marL="635000" marR="0" rtl="0" algn="l">
              <a:lnSpc>
                <a:spcPct val="100000"/>
              </a:lnSpc>
              <a:spcBef>
                <a:spcPts val="700"/>
              </a:spcBef>
              <a:spcAft>
                <a:spcPts val="0"/>
              </a:spcAft>
              <a:buSzPts val="700"/>
              <a:buFont typeface="Source Sans Pro"/>
              <a:buChar char="○"/>
            </a:pPr>
            <a:r>
              <a:rPr lang="en" sz="1300">
                <a:latin typeface="Source Sans Pro"/>
                <a:ea typeface="Source Sans Pro"/>
                <a:cs typeface="Source Sans Pro"/>
                <a:sym typeface="Source Sans Pro"/>
              </a:rPr>
              <a:t>Rotate the learner that answers from each table, by using the Raise Hand button</a:t>
            </a:r>
            <a:endParaRPr sz="1300">
              <a:latin typeface="Source Sans Pro"/>
              <a:ea typeface="Source Sans Pro"/>
              <a:cs typeface="Source Sans Pro"/>
              <a:sym typeface="Source Sans Pro"/>
            </a:endParaRPr>
          </a:p>
          <a:p>
            <a:pPr indent="-196850" lvl="1" marL="635000" marR="0" rtl="0" algn="l">
              <a:lnSpc>
                <a:spcPct val="100000"/>
              </a:lnSpc>
              <a:spcBef>
                <a:spcPts val="700"/>
              </a:spcBef>
              <a:spcAft>
                <a:spcPts val="0"/>
              </a:spcAft>
              <a:buSzPts val="700"/>
              <a:buFont typeface="Source Sans Pro"/>
              <a:buChar char="○"/>
            </a:pPr>
            <a:r>
              <a:rPr lang="en" sz="1300">
                <a:latin typeface="Source Sans Pro"/>
                <a:ea typeface="Source Sans Pro"/>
                <a:cs typeface="Source Sans Pro"/>
                <a:sym typeface="Source Sans Pro"/>
              </a:rPr>
              <a:t>If a team misses a question, another team can steal</a:t>
            </a:r>
            <a:endParaRPr sz="1300">
              <a:latin typeface="Source Sans Pro"/>
              <a:ea typeface="Source Sans Pro"/>
              <a:cs typeface="Source Sans Pro"/>
              <a:sym typeface="Source Sans Pro"/>
            </a:endParaRPr>
          </a:p>
          <a:p>
            <a:pPr indent="-196850" lvl="1" marL="635000" marR="0" rtl="0" algn="l">
              <a:lnSpc>
                <a:spcPct val="100000"/>
              </a:lnSpc>
              <a:spcBef>
                <a:spcPts val="700"/>
              </a:spcBef>
              <a:spcAft>
                <a:spcPts val="700"/>
              </a:spcAft>
              <a:buSzPts val="700"/>
              <a:buFont typeface="Source Sans Pro"/>
              <a:buChar char="○"/>
            </a:pPr>
            <a:r>
              <a:rPr lang="en" sz="1300">
                <a:latin typeface="Source Sans Pro"/>
                <a:ea typeface="Source Sans Pro"/>
                <a:cs typeface="Source Sans Pro"/>
                <a:sym typeface="Source Sans Pro"/>
              </a:rPr>
              <a:t>Questions are posed to tables in order, so all learners get to participate</a:t>
            </a:r>
            <a:endParaRPr sz="1300">
              <a:latin typeface="Source Sans Pro"/>
              <a:ea typeface="Source Sans Pro"/>
              <a:cs typeface="Source Sans Pro"/>
              <a:sym typeface="Source Sans Pro"/>
            </a:endParaRPr>
          </a:p>
        </p:txBody>
      </p:sp>
      <p:sp>
        <p:nvSpPr>
          <p:cNvPr id="431" name="Google Shape;431;p50"/>
          <p:cNvSpPr txBox="1"/>
          <p:nvPr/>
        </p:nvSpPr>
        <p:spPr>
          <a:xfrm>
            <a:off x="1159575" y="4803656"/>
            <a:ext cx="71247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Creating Random Table Groups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5"/>
              </a:rPr>
              <a:t>Sharing Screen as Instructor</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6"/>
              </a:rPr>
              <a:t>Setting a Timer</a:t>
            </a:r>
            <a:endParaRPr b="1" i="0" sz="1100" u="none" cap="none" strike="noStrike">
              <a:solidFill>
                <a:srgbClr val="0C0C0C"/>
              </a:solidFill>
              <a:latin typeface="DM Sans"/>
              <a:ea typeface="DM Sans"/>
              <a:cs typeface="DM Sans"/>
              <a:sym typeface="DM Sans"/>
            </a:endParaRPr>
          </a:p>
        </p:txBody>
      </p:sp>
      <p:pic>
        <p:nvPicPr>
          <p:cNvPr id="432" name="Google Shape;432;p50"/>
          <p:cNvPicPr preferRelativeResize="0"/>
          <p:nvPr/>
        </p:nvPicPr>
        <p:blipFill>
          <a:blip r:embed="rId7">
            <a:alphaModFix/>
          </a:blip>
          <a:stretch>
            <a:fillRect/>
          </a:stretch>
        </p:blipFill>
        <p:spPr>
          <a:xfrm>
            <a:off x="4536569" y="224216"/>
            <a:ext cx="4407298" cy="2549033"/>
          </a:xfrm>
          <a:prstGeom prst="rect">
            <a:avLst/>
          </a:prstGeom>
          <a:noFill/>
          <a:ln>
            <a:noFill/>
          </a:ln>
        </p:spPr>
      </p:pic>
      <p:pic>
        <p:nvPicPr>
          <p:cNvPr id="433" name="Google Shape;433;p50"/>
          <p:cNvPicPr preferRelativeResize="0"/>
          <p:nvPr/>
        </p:nvPicPr>
        <p:blipFill rotWithShape="1">
          <a:blip r:embed="rId8">
            <a:alphaModFix/>
          </a:blip>
          <a:srcRect b="-2424" l="3484" r="0" t="4672"/>
          <a:stretch/>
        </p:blipFill>
        <p:spPr>
          <a:xfrm>
            <a:off x="4572000" y="638575"/>
            <a:ext cx="3088675" cy="2809474"/>
          </a:xfrm>
          <a:prstGeom prst="rect">
            <a:avLst/>
          </a:prstGeom>
          <a:noFill/>
          <a:ln>
            <a:noFill/>
          </a:ln>
        </p:spPr>
      </p:pic>
      <p:pic>
        <p:nvPicPr>
          <p:cNvPr id="434" name="Google Shape;434;p50"/>
          <p:cNvPicPr preferRelativeResize="0"/>
          <p:nvPr/>
        </p:nvPicPr>
        <p:blipFill>
          <a:blip r:embed="rId9">
            <a:alphaModFix/>
          </a:blip>
          <a:stretch>
            <a:fillRect/>
          </a:stretch>
        </p:blipFill>
        <p:spPr>
          <a:xfrm>
            <a:off x="4475150" y="2158825"/>
            <a:ext cx="4574399" cy="2430396"/>
          </a:xfrm>
          <a:prstGeom prst="rect">
            <a:avLst/>
          </a:prstGeom>
          <a:noFill/>
          <a:ln>
            <a:noFill/>
          </a:ln>
        </p:spPr>
      </p:pic>
      <p:sp>
        <p:nvSpPr>
          <p:cNvPr id="435" name="Google Shape;435;p50"/>
          <p:cNvSpPr/>
          <p:nvPr/>
        </p:nvSpPr>
        <p:spPr>
          <a:xfrm>
            <a:off x="5390888" y="2261075"/>
            <a:ext cx="2742900" cy="199500"/>
          </a:xfrm>
          <a:prstGeom prst="roundRect">
            <a:avLst>
              <a:gd fmla="val 50000" name="adj"/>
            </a:avLst>
          </a:prstGeom>
          <a:solidFill>
            <a:srgbClr val="FFD966"/>
          </a:solidFill>
          <a:ln cap="flat" cmpd="sng" w="9525">
            <a:solidFill>
              <a:srgbClr val="BF9000"/>
            </a:solidFill>
            <a:prstDash val="solid"/>
            <a:round/>
            <a:headEnd len="sm" w="sm" type="none"/>
            <a:tailEnd len="sm" w="sm" type="none"/>
          </a:ln>
          <a:effectLst>
            <a:outerShdw blurRad="157163" rotWithShape="0" algn="bl" dir="5400000" dist="19050">
              <a:srgbClr val="000000">
                <a:alpha val="50000"/>
              </a:srgbClr>
            </a:outerShdw>
          </a:effectLst>
        </p:spPr>
        <p:txBody>
          <a:bodyPr anchorCtr="0" anchor="ctr" bIns="63500" lIns="63500" spcFirstLastPara="1" rIns="63500" wrap="square" tIns="63500">
            <a:noAutofit/>
          </a:bodyPr>
          <a:lstStyle/>
          <a:p>
            <a:pPr indent="0" lvl="0" marL="0" marR="0" rtl="0" algn="l">
              <a:lnSpc>
                <a:spcPct val="100000"/>
              </a:lnSpc>
              <a:spcBef>
                <a:spcPts val="0"/>
              </a:spcBef>
              <a:spcAft>
                <a:spcPts val="0"/>
              </a:spcAft>
              <a:buNone/>
            </a:pPr>
            <a:r>
              <a:t/>
            </a:r>
            <a:endParaRPr sz="1000"/>
          </a:p>
        </p:txBody>
      </p:sp>
      <p:sp>
        <p:nvSpPr>
          <p:cNvPr id="436" name="Google Shape;436;p50"/>
          <p:cNvSpPr txBox="1"/>
          <p:nvPr/>
        </p:nvSpPr>
        <p:spPr>
          <a:xfrm>
            <a:off x="5390904" y="2271433"/>
            <a:ext cx="2742900" cy="178800"/>
          </a:xfrm>
          <a:prstGeom prst="rect">
            <a:avLst/>
          </a:prstGeom>
          <a:noFill/>
          <a:ln>
            <a:noFill/>
          </a:ln>
        </p:spPr>
        <p:txBody>
          <a:bodyPr anchorCtr="0" anchor="ctr" bIns="17650" lIns="17650" spcFirstLastPara="1" rIns="17650" wrap="square" tIns="17650">
            <a:noAutofit/>
          </a:bodyPr>
          <a:lstStyle/>
          <a:p>
            <a:pPr indent="0" lvl="0" marL="0" rtl="0" algn="ctr">
              <a:spcBef>
                <a:spcPts val="0"/>
              </a:spcBef>
              <a:spcAft>
                <a:spcPts val="0"/>
              </a:spcAft>
              <a:buNone/>
            </a:pPr>
            <a:r>
              <a:rPr b="1" lang="en" sz="800">
                <a:solidFill>
                  <a:srgbClr val="434343"/>
                </a:solidFill>
                <a:latin typeface="Source Sans Pro"/>
                <a:ea typeface="Source Sans Pro"/>
                <a:cs typeface="Source Sans Pro"/>
                <a:sym typeface="Source Sans Pro"/>
              </a:rPr>
              <a:t>Instructor’s  View</a:t>
            </a:r>
            <a:r>
              <a:rPr lang="en" sz="800">
                <a:solidFill>
                  <a:srgbClr val="434343"/>
                </a:solidFill>
                <a:latin typeface="Source Sans Pro"/>
                <a:ea typeface="Source Sans Pro"/>
                <a:cs typeface="Source Sans Pro"/>
                <a:sym typeface="Source Sans Pro"/>
              </a:rPr>
              <a:t>: Tables</a:t>
            </a:r>
            <a:endParaRPr sz="800">
              <a:solidFill>
                <a:srgbClr val="434343"/>
              </a:solidFill>
              <a:latin typeface="Source Sans Pro"/>
              <a:ea typeface="Source Sans Pro"/>
              <a:cs typeface="Source Sans Pro"/>
              <a:sym typeface="Source Sans Pro"/>
            </a:endParaRPr>
          </a:p>
        </p:txBody>
      </p:sp>
      <p:sp>
        <p:nvSpPr>
          <p:cNvPr id="437" name="Google Shape;437;p50"/>
          <p:cNvSpPr/>
          <p:nvPr/>
        </p:nvSpPr>
        <p:spPr>
          <a:xfrm>
            <a:off x="5450388" y="277125"/>
            <a:ext cx="2742900" cy="199500"/>
          </a:xfrm>
          <a:prstGeom prst="roundRect">
            <a:avLst>
              <a:gd fmla="val 50000" name="adj"/>
            </a:avLst>
          </a:prstGeom>
          <a:solidFill>
            <a:srgbClr val="FFD966"/>
          </a:solidFill>
          <a:ln cap="flat" cmpd="sng" w="9525">
            <a:solidFill>
              <a:srgbClr val="BF9000"/>
            </a:solidFill>
            <a:prstDash val="solid"/>
            <a:round/>
            <a:headEnd len="sm" w="sm" type="none"/>
            <a:tailEnd len="sm" w="sm" type="none"/>
          </a:ln>
          <a:effectLst>
            <a:outerShdw blurRad="157163" rotWithShape="0" algn="bl" dir="5400000" dist="19050">
              <a:srgbClr val="000000">
                <a:alpha val="50000"/>
              </a:srgbClr>
            </a:outerShdw>
          </a:effectLst>
        </p:spPr>
        <p:txBody>
          <a:bodyPr anchorCtr="0" anchor="ctr" bIns="63500" lIns="63500" spcFirstLastPara="1" rIns="63500" wrap="square" tIns="63500">
            <a:noAutofit/>
          </a:bodyPr>
          <a:lstStyle/>
          <a:p>
            <a:pPr indent="0" lvl="0" marL="0" marR="0" rtl="0" algn="l">
              <a:lnSpc>
                <a:spcPct val="100000"/>
              </a:lnSpc>
              <a:spcBef>
                <a:spcPts val="0"/>
              </a:spcBef>
              <a:spcAft>
                <a:spcPts val="0"/>
              </a:spcAft>
              <a:buNone/>
            </a:pPr>
            <a:r>
              <a:t/>
            </a:r>
            <a:endParaRPr sz="1000"/>
          </a:p>
        </p:txBody>
      </p:sp>
      <p:sp>
        <p:nvSpPr>
          <p:cNvPr id="438" name="Google Shape;438;p50"/>
          <p:cNvSpPr txBox="1"/>
          <p:nvPr/>
        </p:nvSpPr>
        <p:spPr>
          <a:xfrm>
            <a:off x="5390904" y="287483"/>
            <a:ext cx="2742900" cy="178800"/>
          </a:xfrm>
          <a:prstGeom prst="rect">
            <a:avLst/>
          </a:prstGeom>
          <a:noFill/>
          <a:ln>
            <a:noFill/>
          </a:ln>
        </p:spPr>
        <p:txBody>
          <a:bodyPr anchorCtr="0" anchor="ctr" bIns="17650" lIns="17650" spcFirstLastPara="1" rIns="17650" wrap="square" tIns="17650">
            <a:noAutofit/>
          </a:bodyPr>
          <a:lstStyle/>
          <a:p>
            <a:pPr indent="0" lvl="0" marL="0" rtl="0" algn="ctr">
              <a:spcBef>
                <a:spcPts val="0"/>
              </a:spcBef>
              <a:spcAft>
                <a:spcPts val="0"/>
              </a:spcAft>
              <a:buNone/>
            </a:pPr>
            <a:r>
              <a:rPr b="1" lang="en" sz="800">
                <a:solidFill>
                  <a:srgbClr val="434343"/>
                </a:solidFill>
                <a:latin typeface="Source Sans Pro"/>
                <a:ea typeface="Source Sans Pro"/>
                <a:cs typeface="Source Sans Pro"/>
                <a:sym typeface="Source Sans Pro"/>
              </a:rPr>
              <a:t>Learner’s</a:t>
            </a:r>
            <a:r>
              <a:rPr b="1" lang="en" sz="800">
                <a:solidFill>
                  <a:srgbClr val="434343"/>
                </a:solidFill>
                <a:latin typeface="Source Sans Pro"/>
                <a:ea typeface="Source Sans Pro"/>
                <a:cs typeface="Source Sans Pro"/>
                <a:sym typeface="Source Sans Pro"/>
              </a:rPr>
              <a:t>  View</a:t>
            </a:r>
            <a:endParaRPr sz="800">
              <a:solidFill>
                <a:srgbClr val="434343"/>
              </a:solidFill>
              <a:latin typeface="Source Sans Pro"/>
              <a:ea typeface="Source Sans Pro"/>
              <a:cs typeface="Source Sans Pro"/>
              <a:sym typeface="Source Sans Pr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1"/>
          <p:cNvSpPr txBox="1"/>
          <p:nvPr/>
        </p:nvSpPr>
        <p:spPr>
          <a:xfrm>
            <a:off x="215799" y="208941"/>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Reciprocal Think-Alouds v1</a:t>
            </a:r>
            <a:r>
              <a:rPr i="0" lang="en" sz="2200" u="none" cap="none" strike="noStrike">
                <a:solidFill>
                  <a:srgbClr val="1B0133"/>
                </a:solidFill>
                <a:latin typeface="DM Sans"/>
                <a:ea typeface="DM Sans"/>
                <a:cs typeface="DM Sans"/>
                <a:sym typeface="DM Sans"/>
              </a:rPr>
              <a:t> (20-30 minutes</a:t>
            </a:r>
            <a:r>
              <a:rPr lang="en" sz="2200">
                <a:solidFill>
                  <a:srgbClr val="1B0133"/>
                </a:solidFill>
                <a:latin typeface="DM Sans"/>
                <a:ea typeface="DM Sans"/>
                <a:cs typeface="DM Sans"/>
                <a:sym typeface="DM Sans"/>
              </a:rPr>
              <a:t>)</a:t>
            </a:r>
            <a:endParaRPr sz="2200">
              <a:solidFill>
                <a:srgbClr val="1B0133"/>
              </a:solidFill>
              <a:latin typeface="DM Sans"/>
              <a:ea typeface="DM Sans"/>
              <a:cs typeface="DM Sans"/>
              <a:sym typeface="DM Sans"/>
            </a:endParaRPr>
          </a:p>
        </p:txBody>
      </p:sp>
      <p:sp>
        <p:nvSpPr>
          <p:cNvPr id="444" name="Google Shape;444;p51"/>
          <p:cNvSpPr txBox="1"/>
          <p:nvPr/>
        </p:nvSpPr>
        <p:spPr>
          <a:xfrm>
            <a:off x="215794" y="1060181"/>
            <a:ext cx="4037100" cy="3558300"/>
          </a:xfrm>
          <a:prstGeom prst="rect">
            <a:avLst/>
          </a:prstGeom>
          <a:noFill/>
          <a:ln>
            <a:noFill/>
          </a:ln>
        </p:spPr>
        <p:txBody>
          <a:bodyPr anchorCtr="0" anchor="t" bIns="31725" lIns="63500" spcFirstLastPara="1" rIns="63500" wrap="square" tIns="31725">
            <a:spAutoFit/>
          </a:bodyPr>
          <a:lstStyle/>
          <a:p>
            <a:pPr indent="-228600" lvl="0" marL="317500" marR="0" rtl="0" algn="l">
              <a:lnSpc>
                <a:spcPct val="100000"/>
              </a:lnSpc>
              <a:spcBef>
                <a:spcPts val="0"/>
              </a:spcBef>
              <a:spcAft>
                <a:spcPts val="0"/>
              </a:spcAft>
              <a:buSzPts val="1200"/>
              <a:buFont typeface="Source Sans Pro"/>
              <a:buChar char="●"/>
            </a:pPr>
            <a:r>
              <a:rPr lang="en" sz="1200">
                <a:latin typeface="Source Sans Pro"/>
                <a:ea typeface="Source Sans Pro"/>
                <a:cs typeface="Source Sans Pro"/>
                <a:sym typeface="Source Sans Pro"/>
              </a:rPr>
              <a:t>Set the audio to Table Mode</a:t>
            </a:r>
            <a:endParaRPr sz="1200">
              <a:latin typeface="Source Sans Pro"/>
              <a:ea typeface="Source Sans Pro"/>
              <a:cs typeface="Source Sans Pro"/>
              <a:sym typeface="Source Sans Pro"/>
            </a:endParaRPr>
          </a:p>
          <a:p>
            <a:pPr indent="-228600" lvl="0" marL="317500" marR="0" rtl="0" algn="l">
              <a:lnSpc>
                <a:spcPct val="100000"/>
              </a:lnSpc>
              <a:spcBef>
                <a:spcPts val="700"/>
              </a:spcBef>
              <a:spcAft>
                <a:spcPts val="0"/>
              </a:spcAft>
              <a:buSzPts val="1200"/>
              <a:buFont typeface="Source Sans Pro"/>
              <a:buChar char="●"/>
            </a:pPr>
            <a:r>
              <a:rPr lang="en" sz="1200">
                <a:solidFill>
                  <a:schemeClr val="dk1"/>
                </a:solidFill>
                <a:latin typeface="Source Sans Pro"/>
                <a:ea typeface="Source Sans Pro"/>
                <a:cs typeface="Source Sans Pro"/>
                <a:sym typeface="Source Sans Pro"/>
              </a:rPr>
              <a:t>Distribute 2 learners to each Tables</a:t>
            </a:r>
            <a:endParaRPr sz="1200">
              <a:solidFill>
                <a:schemeClr val="dk1"/>
              </a:solidFill>
              <a:latin typeface="Source Sans Pro"/>
              <a:ea typeface="Source Sans Pro"/>
              <a:cs typeface="Source Sans Pro"/>
              <a:sym typeface="Source Sans Pro"/>
            </a:endParaRPr>
          </a:p>
          <a:p>
            <a:pPr indent="-228600" lvl="0" marL="317500" marR="0" rtl="0" algn="l">
              <a:lnSpc>
                <a:spcPct val="100000"/>
              </a:lnSpc>
              <a:spcBef>
                <a:spcPts val="700"/>
              </a:spcBef>
              <a:spcAft>
                <a:spcPts val="0"/>
              </a:spcAft>
              <a:buSzPts val="1200"/>
              <a:buFont typeface="Source Sans Pro"/>
              <a:buChar char="●"/>
            </a:pPr>
            <a:r>
              <a:rPr lang="en" sz="1200">
                <a:solidFill>
                  <a:schemeClr val="dk1"/>
                </a:solidFill>
                <a:latin typeface="Source Sans Pro"/>
                <a:ea typeface="Source Sans Pro"/>
                <a:cs typeface="Source Sans Pro"/>
                <a:sym typeface="Source Sans Pro"/>
              </a:rPr>
              <a:t>Use Distribute Documents to share a Google doc to each table with prompts (see on the right).</a:t>
            </a:r>
            <a:endParaRPr sz="1200">
              <a:solidFill>
                <a:schemeClr val="dk1"/>
              </a:solidFill>
              <a:latin typeface="Source Sans Pro"/>
              <a:ea typeface="Source Sans Pro"/>
              <a:cs typeface="Source Sans Pro"/>
              <a:sym typeface="Source Sans Pro"/>
            </a:endParaRPr>
          </a:p>
          <a:p>
            <a:pPr indent="-228600" lvl="1" marL="635000" rtl="0" algn="l">
              <a:spcBef>
                <a:spcPts val="70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Instruct learners to take turns thinking aloud as they read a difficult text, form a hypothesis, or compare opposing points of view.</a:t>
            </a:r>
            <a:endParaRPr sz="1200">
              <a:solidFill>
                <a:schemeClr val="dk1"/>
              </a:solidFill>
              <a:latin typeface="Source Sans Pro"/>
              <a:ea typeface="Source Sans Pro"/>
              <a:cs typeface="Source Sans Pro"/>
              <a:sym typeface="Source Sans Pro"/>
            </a:endParaRPr>
          </a:p>
          <a:p>
            <a:pPr indent="-228600" lvl="1" marL="635000" rtl="0" algn="l">
              <a:spcBef>
                <a:spcPts val="70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While the first learner is thinking aloud, the second learner listens and records. Then the pair change roles so that each has a chance to think aloud and observe the process. </a:t>
            </a:r>
            <a:endParaRPr sz="1200">
              <a:solidFill>
                <a:schemeClr val="dk1"/>
              </a:solidFill>
              <a:latin typeface="Source Sans Pro"/>
              <a:ea typeface="Source Sans Pro"/>
              <a:cs typeface="Source Sans Pro"/>
              <a:sym typeface="Source Sans Pro"/>
            </a:endParaRPr>
          </a:p>
          <a:p>
            <a:pPr indent="-228600" lvl="1" marL="635000" rtl="0" algn="l">
              <a:spcBef>
                <a:spcPts val="700"/>
              </a:spcBef>
              <a:spcAft>
                <a:spcPts val="0"/>
              </a:spcAft>
              <a:buClr>
                <a:schemeClr val="dk1"/>
              </a:buClr>
              <a:buSzPts val="1200"/>
              <a:buFont typeface="Source Sans Pro"/>
              <a:buChar char="○"/>
            </a:pPr>
            <a:r>
              <a:rPr lang="en" sz="1200">
                <a:solidFill>
                  <a:schemeClr val="dk1"/>
                </a:solidFill>
                <a:latin typeface="Source Sans Pro"/>
                <a:ea typeface="Source Sans Pro"/>
                <a:cs typeface="Source Sans Pro"/>
                <a:sym typeface="Source Sans Pro"/>
              </a:rPr>
              <a:t>Next, learners reflect on the process together, what they tried, what worked and what didn't. As they write about their findings, they can start a mutual learning log.</a:t>
            </a:r>
            <a:endParaRPr sz="1200">
              <a:solidFill>
                <a:schemeClr val="dk1"/>
              </a:solidFill>
              <a:latin typeface="Source Sans Pro"/>
              <a:ea typeface="Source Sans Pro"/>
              <a:cs typeface="Source Sans Pro"/>
              <a:sym typeface="Source Sans Pro"/>
            </a:endParaRPr>
          </a:p>
          <a:p>
            <a:pPr indent="-228600" lvl="0" marL="317500" marR="0" rtl="0" algn="l">
              <a:lnSpc>
                <a:spcPct val="100000"/>
              </a:lnSpc>
              <a:spcBef>
                <a:spcPts val="700"/>
              </a:spcBef>
              <a:spcAft>
                <a:spcPts val="700"/>
              </a:spcAft>
              <a:buSzPts val="1200"/>
              <a:buFont typeface="Source Sans Pro"/>
              <a:buChar char="●"/>
            </a:pPr>
            <a:r>
              <a:rPr lang="en" sz="1200">
                <a:solidFill>
                  <a:schemeClr val="dk1"/>
                </a:solidFill>
                <a:latin typeface="Source Sans Pro"/>
                <a:ea typeface="Source Sans Pro"/>
                <a:cs typeface="Source Sans Pro"/>
                <a:sym typeface="Source Sans Pro"/>
              </a:rPr>
              <a:t>Set a timer for 10-15 minutes for each turn</a:t>
            </a:r>
            <a:endParaRPr sz="1200">
              <a:solidFill>
                <a:schemeClr val="dk1"/>
              </a:solidFill>
              <a:latin typeface="Source Sans Pro"/>
              <a:ea typeface="Source Sans Pro"/>
              <a:cs typeface="Source Sans Pro"/>
              <a:sym typeface="Source Sans Pro"/>
            </a:endParaRPr>
          </a:p>
        </p:txBody>
      </p:sp>
      <p:sp>
        <p:nvSpPr>
          <p:cNvPr id="445" name="Google Shape;445;p51"/>
          <p:cNvSpPr txBox="1"/>
          <p:nvPr/>
        </p:nvSpPr>
        <p:spPr>
          <a:xfrm>
            <a:off x="1344975" y="4863788"/>
            <a:ext cx="6673200" cy="218100"/>
          </a:xfrm>
          <a:prstGeom prst="rect">
            <a:avLst/>
          </a:prstGeom>
          <a:noFill/>
          <a:ln>
            <a:noFill/>
          </a:ln>
        </p:spPr>
        <p:txBody>
          <a:bodyPr anchorCtr="0" anchor="t" bIns="31725" lIns="63500" spcFirstLastPara="1" rIns="63500" wrap="square" tIns="317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Creating Random Table Groups</a:t>
            </a:r>
            <a:r>
              <a:rPr lang="en" sz="1000"/>
              <a:t> </a:t>
            </a:r>
            <a:r>
              <a:rPr lang="en" sz="1000">
                <a:solidFill>
                  <a:srgbClr val="1C1C1C"/>
                </a:solidFill>
                <a:latin typeface="DM Sans"/>
                <a:ea typeface="DM Sans"/>
                <a:cs typeface="DM Sans"/>
                <a:sym typeface="DM Sans"/>
              </a:rPr>
              <a:t>| </a:t>
            </a:r>
            <a:r>
              <a:rPr b="0" i="0" lang="en" sz="1000" u="sng" cap="none" strike="noStrike">
                <a:solidFill>
                  <a:schemeClr val="hlink"/>
                </a:solidFill>
                <a:latin typeface="DM Sans"/>
                <a:ea typeface="DM Sans"/>
                <a:cs typeface="DM Sans"/>
                <a:sym typeface="DM Sans"/>
                <a:hlinkClick r:id="rId5"/>
              </a:rPr>
              <a:t>Distributing documents</a:t>
            </a:r>
            <a:r>
              <a:rPr b="0" i="0" lang="en" sz="1000" u="none" cap="none" strike="noStrike">
                <a:solidFill>
                  <a:srgbClr val="1C1C1C"/>
                </a:solidFill>
                <a:latin typeface="DM Sans"/>
                <a:ea typeface="DM Sans"/>
                <a:cs typeface="DM Sans"/>
                <a:sym typeface="DM Sans"/>
              </a:rPr>
              <a:t> | </a:t>
            </a:r>
            <a:r>
              <a:rPr b="0" i="0" lang="en" sz="1000" u="sng" cap="none" strike="noStrike">
                <a:solidFill>
                  <a:schemeClr val="hlink"/>
                </a:solidFill>
                <a:latin typeface="DM Sans"/>
                <a:ea typeface="DM Sans"/>
                <a:cs typeface="DM Sans"/>
                <a:sym typeface="DM Sans"/>
                <a:hlinkClick r:id="rId6"/>
              </a:rPr>
              <a:t>Setting a Timer</a:t>
            </a:r>
            <a:endParaRPr b="1" i="0" sz="1100" u="none" cap="none" strike="noStrike">
              <a:solidFill>
                <a:srgbClr val="0C0C0C"/>
              </a:solidFill>
              <a:latin typeface="DM Sans"/>
              <a:ea typeface="DM Sans"/>
              <a:cs typeface="DM Sans"/>
              <a:sym typeface="DM Sans"/>
            </a:endParaRPr>
          </a:p>
        </p:txBody>
      </p:sp>
      <p:sp>
        <p:nvSpPr>
          <p:cNvPr id="446" name="Google Shape;446;p51"/>
          <p:cNvSpPr txBox="1"/>
          <p:nvPr/>
        </p:nvSpPr>
        <p:spPr>
          <a:xfrm>
            <a:off x="4640513" y="3827100"/>
            <a:ext cx="4322100" cy="959400"/>
          </a:xfrm>
          <a:prstGeom prst="rect">
            <a:avLst/>
          </a:prstGeom>
          <a:noFill/>
          <a:ln>
            <a:noFill/>
          </a:ln>
        </p:spPr>
        <p:txBody>
          <a:bodyPr anchorCtr="0" anchor="t" bIns="63500" lIns="63500" spcFirstLastPara="1" rIns="63500" wrap="square" tIns="63500">
            <a:spAutoFit/>
          </a:bodyPr>
          <a:lstStyle/>
          <a:p>
            <a:pPr indent="-209550" lvl="0" marL="3175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What do I already know about this topic?</a:t>
            </a:r>
            <a:endParaRPr sz="900">
              <a:solidFill>
                <a:schemeClr val="dk1"/>
              </a:solidFill>
              <a:latin typeface="DM Sans"/>
              <a:ea typeface="DM Sans"/>
              <a:cs typeface="DM Sans"/>
              <a:sym typeface="DM Sans"/>
            </a:endParaRPr>
          </a:p>
          <a:p>
            <a:pPr indent="-209550" lvl="0" marL="3175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What do I think I will learn about this topic?</a:t>
            </a:r>
            <a:endParaRPr sz="900">
              <a:solidFill>
                <a:schemeClr val="dk1"/>
              </a:solidFill>
              <a:latin typeface="DM Sans"/>
              <a:ea typeface="DM Sans"/>
              <a:cs typeface="DM Sans"/>
              <a:sym typeface="DM Sans"/>
            </a:endParaRPr>
          </a:p>
          <a:p>
            <a:pPr indent="-209550" lvl="0" marL="3175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Did I understand what I just read?</a:t>
            </a:r>
            <a:endParaRPr sz="900">
              <a:solidFill>
                <a:schemeClr val="dk1"/>
              </a:solidFill>
              <a:latin typeface="DM Sans"/>
              <a:ea typeface="DM Sans"/>
              <a:cs typeface="DM Sans"/>
              <a:sym typeface="DM Sans"/>
            </a:endParaRPr>
          </a:p>
          <a:p>
            <a:pPr indent="-209550" lvl="0" marL="3175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What were the most important points in this reading?</a:t>
            </a:r>
            <a:endParaRPr sz="900">
              <a:solidFill>
                <a:schemeClr val="dk1"/>
              </a:solidFill>
              <a:latin typeface="DM Sans"/>
              <a:ea typeface="DM Sans"/>
              <a:cs typeface="DM Sans"/>
              <a:sym typeface="DM Sans"/>
            </a:endParaRPr>
          </a:p>
          <a:p>
            <a:pPr indent="-209550" lvl="0" marL="3175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What new information did I learn?</a:t>
            </a:r>
            <a:endParaRPr sz="900">
              <a:solidFill>
                <a:schemeClr val="dk1"/>
              </a:solidFill>
              <a:latin typeface="DM Sans"/>
              <a:ea typeface="DM Sans"/>
              <a:cs typeface="DM Sans"/>
              <a:sym typeface="DM Sans"/>
            </a:endParaRPr>
          </a:p>
          <a:p>
            <a:pPr indent="-209550" lvl="0" marL="3175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How does it fit in with what I already know?</a:t>
            </a:r>
            <a:endParaRPr sz="900">
              <a:solidFill>
                <a:schemeClr val="dk1"/>
              </a:solidFill>
              <a:latin typeface="DM Sans"/>
              <a:ea typeface="DM Sans"/>
              <a:cs typeface="DM Sans"/>
              <a:sym typeface="DM Sans"/>
            </a:endParaRPr>
          </a:p>
        </p:txBody>
      </p:sp>
      <p:pic>
        <p:nvPicPr>
          <p:cNvPr id="447" name="Google Shape;447;p51"/>
          <p:cNvPicPr preferRelativeResize="0"/>
          <p:nvPr/>
        </p:nvPicPr>
        <p:blipFill>
          <a:blip r:embed="rId7">
            <a:alphaModFix/>
          </a:blip>
          <a:stretch>
            <a:fillRect/>
          </a:stretch>
        </p:blipFill>
        <p:spPr>
          <a:xfrm>
            <a:off x="4405294" y="1004016"/>
            <a:ext cx="4407298" cy="2549033"/>
          </a:xfrm>
          <a:prstGeom prst="rect">
            <a:avLst/>
          </a:prstGeom>
          <a:noFill/>
          <a:ln>
            <a:noFill/>
          </a:ln>
        </p:spPr>
      </p:pic>
      <p:pic>
        <p:nvPicPr>
          <p:cNvPr id="448" name="Google Shape;448;p51"/>
          <p:cNvPicPr preferRelativeResize="0"/>
          <p:nvPr/>
        </p:nvPicPr>
        <p:blipFill rotWithShape="1">
          <a:blip r:embed="rId8">
            <a:alphaModFix/>
          </a:blip>
          <a:srcRect b="18099" l="19630" r="13893" t="9677"/>
          <a:stretch/>
        </p:blipFill>
        <p:spPr>
          <a:xfrm>
            <a:off x="4405300" y="1435975"/>
            <a:ext cx="3069274" cy="18317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5"/>
          <p:cNvSpPr txBox="1"/>
          <p:nvPr/>
        </p:nvSpPr>
        <p:spPr>
          <a:xfrm>
            <a:off x="215799" y="208941"/>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i="0" lang="en" sz="2200" u="none" cap="none" strike="noStrike">
                <a:solidFill>
                  <a:srgbClr val="1B0133"/>
                </a:solidFill>
                <a:latin typeface="DM Sans"/>
                <a:ea typeface="DM Sans"/>
                <a:cs typeface="DM Sans"/>
                <a:sym typeface="DM Sans"/>
              </a:rPr>
              <a:t>Ask the Expert (10-30 minutes)</a:t>
            </a:r>
            <a:endParaRPr i="0" sz="2200" u="none" cap="none" strike="noStrike">
              <a:solidFill>
                <a:srgbClr val="595959"/>
              </a:solidFill>
              <a:latin typeface="DM Sans"/>
              <a:ea typeface="DM Sans"/>
              <a:cs typeface="DM Sans"/>
              <a:sym typeface="DM Sans"/>
            </a:endParaRPr>
          </a:p>
        </p:txBody>
      </p:sp>
      <p:sp>
        <p:nvSpPr>
          <p:cNvPr id="117" name="Google Shape;117;p25"/>
          <p:cNvSpPr txBox="1"/>
          <p:nvPr/>
        </p:nvSpPr>
        <p:spPr>
          <a:xfrm>
            <a:off x="306410" y="1044930"/>
            <a:ext cx="5268300" cy="2688600"/>
          </a:xfrm>
          <a:prstGeom prst="rect">
            <a:avLst/>
          </a:prstGeom>
          <a:noFill/>
          <a:ln>
            <a:noFill/>
          </a:ln>
        </p:spPr>
        <p:txBody>
          <a:bodyPr anchorCtr="0" anchor="t" bIns="31725" lIns="63500" spcFirstLastPara="1" rIns="63500" wrap="square" tIns="31725">
            <a:spAutoFit/>
          </a:bodyPr>
          <a:lstStyle/>
          <a:p>
            <a:pPr indent="-336550" lvl="0" marL="317500" marR="0" rtl="0" algn="l">
              <a:lnSpc>
                <a:spcPct val="100000"/>
              </a:lnSpc>
              <a:spcBef>
                <a:spcPts val="0"/>
              </a:spcBef>
              <a:spcAft>
                <a:spcPts val="0"/>
              </a:spcAft>
              <a:buClr>
                <a:srgbClr val="000000"/>
              </a:buClr>
              <a:buSzPts val="1700"/>
              <a:buFont typeface="Source Sans Pro"/>
              <a:buChar char="•"/>
            </a:pPr>
            <a:r>
              <a:rPr lang="en" sz="1700">
                <a:latin typeface="Source Sans Pro"/>
                <a:ea typeface="Source Sans Pro"/>
                <a:cs typeface="Source Sans Pro"/>
                <a:sym typeface="Source Sans Pro"/>
              </a:rPr>
              <a:t>Set the audio to Table Mode</a:t>
            </a:r>
            <a:endParaRPr sz="1700">
              <a:latin typeface="Source Sans Pro"/>
              <a:ea typeface="Source Sans Pro"/>
              <a:cs typeface="Source Sans Pro"/>
              <a:sym typeface="Source Sans Pro"/>
            </a:endParaRPr>
          </a:p>
          <a:p>
            <a:pPr indent="-336550" lvl="0" marL="317500" marR="0" rtl="0" algn="l">
              <a:lnSpc>
                <a:spcPct val="100000"/>
              </a:lnSpc>
              <a:spcBef>
                <a:spcPts val="700"/>
              </a:spcBef>
              <a:spcAft>
                <a:spcPts val="0"/>
              </a:spcAft>
              <a:buClr>
                <a:srgbClr val="000000"/>
              </a:buClr>
              <a:buSzPts val="1700"/>
              <a:buFont typeface="Source Sans Pro"/>
              <a:buChar char="•"/>
            </a:pPr>
            <a:r>
              <a:rPr i="0" lang="en" sz="1700" u="none" cap="none" strike="noStrike">
                <a:solidFill>
                  <a:srgbClr val="000000"/>
                </a:solidFill>
                <a:latin typeface="Source Sans Pro"/>
                <a:ea typeface="Source Sans Pro"/>
                <a:cs typeface="Source Sans Pro"/>
                <a:sym typeface="Source Sans Pro"/>
              </a:rPr>
              <a:t>Ask </a:t>
            </a:r>
            <a:r>
              <a:rPr lang="en" sz="1700">
                <a:latin typeface="Source Sans Pro"/>
                <a:ea typeface="Source Sans Pro"/>
                <a:cs typeface="Source Sans Pro"/>
                <a:sym typeface="Source Sans Pro"/>
              </a:rPr>
              <a:t>learners</a:t>
            </a:r>
            <a:r>
              <a:rPr i="0" lang="en" sz="1700" u="none" cap="none" strike="noStrike">
                <a:solidFill>
                  <a:srgbClr val="000000"/>
                </a:solidFill>
                <a:latin typeface="Source Sans Pro"/>
                <a:ea typeface="Source Sans Pro"/>
                <a:cs typeface="Source Sans Pro"/>
                <a:sym typeface="Source Sans Pro"/>
              </a:rPr>
              <a:t> to work </a:t>
            </a:r>
            <a:r>
              <a:rPr lang="en" sz="1700">
                <a:latin typeface="Source Sans Pro"/>
                <a:ea typeface="Source Sans Pro"/>
                <a:cs typeface="Source Sans Pro"/>
                <a:sym typeface="Source Sans Pro"/>
              </a:rPr>
              <a:t>at their tables</a:t>
            </a:r>
            <a:r>
              <a:rPr i="0" lang="en" sz="1700" u="none" cap="none" strike="noStrike">
                <a:solidFill>
                  <a:srgbClr val="000000"/>
                </a:solidFill>
                <a:latin typeface="Source Sans Pro"/>
                <a:ea typeface="Source Sans Pro"/>
                <a:cs typeface="Source Sans Pro"/>
                <a:sym typeface="Source Sans Pro"/>
              </a:rPr>
              <a:t> to develop questions for an expert or guest speaker</a:t>
            </a:r>
            <a:r>
              <a:rPr lang="en" sz="1700">
                <a:latin typeface="Source Sans Pro"/>
                <a:ea typeface="Source Sans Pro"/>
                <a:cs typeface="Source Sans Pro"/>
                <a:sym typeface="Source Sans Pro"/>
              </a:rPr>
              <a:t> and</a:t>
            </a:r>
            <a:r>
              <a:rPr i="0" lang="en" sz="1700" u="none" cap="none" strike="noStrike">
                <a:solidFill>
                  <a:srgbClr val="000000"/>
                </a:solidFill>
                <a:latin typeface="Source Sans Pro"/>
                <a:ea typeface="Source Sans Pro"/>
                <a:cs typeface="Source Sans Pro"/>
                <a:sym typeface="Source Sans Pro"/>
              </a:rPr>
              <a:t> </a:t>
            </a:r>
            <a:r>
              <a:rPr lang="en" sz="1700">
                <a:solidFill>
                  <a:schemeClr val="dk1"/>
                </a:solidFill>
                <a:latin typeface="Source Sans Pro"/>
                <a:ea typeface="Source Sans Pro"/>
                <a:cs typeface="Source Sans Pro"/>
                <a:sym typeface="Source Sans Pro"/>
              </a:rPr>
              <a:t>create a shared repository of questions</a:t>
            </a:r>
            <a:endParaRPr i="0" sz="1300" u="none" cap="none" strike="noStrike">
              <a:solidFill>
                <a:srgbClr val="000000"/>
              </a:solidFill>
              <a:latin typeface="Source Sans Pro"/>
              <a:ea typeface="Source Sans Pro"/>
              <a:cs typeface="Source Sans Pro"/>
              <a:sym typeface="Source Sans Pro"/>
            </a:endParaRPr>
          </a:p>
          <a:p>
            <a:pPr indent="-336550" lvl="0" marL="317500" marR="0" rtl="0" algn="l">
              <a:lnSpc>
                <a:spcPct val="100000"/>
              </a:lnSpc>
              <a:spcBef>
                <a:spcPts val="700"/>
              </a:spcBef>
              <a:spcAft>
                <a:spcPts val="0"/>
              </a:spcAft>
              <a:buClr>
                <a:srgbClr val="000000"/>
              </a:buClr>
              <a:buSzPts val="1700"/>
              <a:buFont typeface="Source Sans Pro"/>
              <a:buChar char="•"/>
            </a:pPr>
            <a:r>
              <a:rPr i="0" lang="en" sz="1700" u="none" cap="none" strike="noStrike">
                <a:solidFill>
                  <a:srgbClr val="000000"/>
                </a:solidFill>
                <a:latin typeface="Source Sans Pro"/>
                <a:ea typeface="Source Sans Pro"/>
                <a:cs typeface="Source Sans Pro"/>
                <a:sym typeface="Source Sans Pro"/>
              </a:rPr>
              <a:t>Set a timer for each table to choose one question that they </a:t>
            </a:r>
            <a:r>
              <a:rPr lang="en" sz="1700">
                <a:latin typeface="Source Sans Pro"/>
                <a:ea typeface="Source Sans Pro"/>
                <a:cs typeface="Source Sans Pro"/>
                <a:sym typeface="Source Sans Pro"/>
              </a:rPr>
              <a:t>will</a:t>
            </a:r>
            <a:r>
              <a:rPr i="0" lang="en" sz="1700" u="none" cap="none" strike="noStrike">
                <a:solidFill>
                  <a:srgbClr val="000000"/>
                </a:solidFill>
                <a:latin typeface="Source Sans Pro"/>
                <a:ea typeface="Source Sans Pro"/>
                <a:cs typeface="Source Sans Pro"/>
                <a:sym typeface="Source Sans Pro"/>
              </a:rPr>
              <a:t> then post in the Q&amp;A</a:t>
            </a:r>
            <a:endParaRPr i="0" sz="1300" u="none" cap="none" strike="noStrike">
              <a:solidFill>
                <a:srgbClr val="000000"/>
              </a:solidFill>
              <a:latin typeface="Source Sans Pro"/>
              <a:ea typeface="Source Sans Pro"/>
              <a:cs typeface="Source Sans Pro"/>
              <a:sym typeface="Source Sans Pro"/>
            </a:endParaRPr>
          </a:p>
          <a:p>
            <a:pPr indent="-336550" lvl="0" marL="317500" marR="0" rtl="0" algn="l">
              <a:lnSpc>
                <a:spcPct val="100000"/>
              </a:lnSpc>
              <a:spcBef>
                <a:spcPts val="700"/>
              </a:spcBef>
              <a:spcAft>
                <a:spcPts val="700"/>
              </a:spcAft>
              <a:buClr>
                <a:srgbClr val="000000"/>
              </a:buClr>
              <a:buSzPts val="1700"/>
              <a:buFont typeface="Source Sans Pro"/>
              <a:buChar char="•"/>
            </a:pPr>
            <a:r>
              <a:rPr lang="en" sz="1700">
                <a:latin typeface="Source Sans Pro"/>
                <a:ea typeface="Source Sans Pro"/>
                <a:cs typeface="Source Sans Pro"/>
                <a:sym typeface="Source Sans Pro"/>
              </a:rPr>
              <a:t>Moderate the Q&amp;A by asking t</a:t>
            </a:r>
            <a:r>
              <a:rPr i="0" lang="en" sz="1700" u="none" cap="none" strike="noStrike">
                <a:solidFill>
                  <a:srgbClr val="000000"/>
                </a:solidFill>
                <a:latin typeface="Source Sans Pro"/>
                <a:ea typeface="Source Sans Pro"/>
                <a:cs typeface="Source Sans Pro"/>
                <a:sym typeface="Source Sans Pro"/>
              </a:rPr>
              <a:t>he expert each question, and </a:t>
            </a:r>
            <a:r>
              <a:rPr lang="en" sz="1700">
                <a:latin typeface="Source Sans Pro"/>
                <a:ea typeface="Source Sans Pro"/>
                <a:cs typeface="Source Sans Pro"/>
                <a:sym typeface="Source Sans Pro"/>
              </a:rPr>
              <a:t>allow</a:t>
            </a:r>
            <a:r>
              <a:rPr i="0" lang="en" sz="1700" u="none" cap="none" strike="noStrike">
                <a:solidFill>
                  <a:srgbClr val="000000"/>
                </a:solidFill>
                <a:latin typeface="Source Sans Pro"/>
                <a:ea typeface="Source Sans Pro"/>
                <a:cs typeface="Source Sans Pro"/>
                <a:sym typeface="Source Sans Pro"/>
              </a:rPr>
              <a:t> tables</a:t>
            </a:r>
            <a:r>
              <a:rPr lang="en" sz="1700">
                <a:latin typeface="Source Sans Pro"/>
                <a:ea typeface="Source Sans Pro"/>
                <a:cs typeface="Source Sans Pro"/>
                <a:sym typeface="Source Sans Pro"/>
              </a:rPr>
              <a:t> or the whole </a:t>
            </a:r>
            <a:r>
              <a:rPr i="0" lang="en" sz="1700" u="none" cap="none" strike="noStrike">
                <a:solidFill>
                  <a:srgbClr val="000000"/>
                </a:solidFill>
                <a:latin typeface="Source Sans Pro"/>
                <a:ea typeface="Source Sans Pro"/>
                <a:cs typeface="Source Sans Pro"/>
                <a:sym typeface="Source Sans Pro"/>
              </a:rPr>
              <a:t>class </a:t>
            </a:r>
            <a:r>
              <a:rPr lang="en" sz="1700">
                <a:latin typeface="Source Sans Pro"/>
                <a:ea typeface="Source Sans Pro"/>
                <a:cs typeface="Source Sans Pro"/>
                <a:sym typeface="Source Sans Pro"/>
              </a:rPr>
              <a:t>to</a:t>
            </a:r>
            <a:r>
              <a:rPr i="0" lang="en" sz="1700" u="none" cap="none" strike="noStrike">
                <a:solidFill>
                  <a:srgbClr val="000000"/>
                </a:solidFill>
                <a:latin typeface="Source Sans Pro"/>
                <a:ea typeface="Source Sans Pro"/>
                <a:cs typeface="Source Sans Pro"/>
                <a:sym typeface="Source Sans Pro"/>
              </a:rPr>
              <a:t> ask follow-up questions</a:t>
            </a:r>
            <a:endParaRPr i="0" sz="1600" u="none" cap="none" strike="noStrike">
              <a:solidFill>
                <a:srgbClr val="000000"/>
              </a:solidFill>
              <a:latin typeface="Source Sans Pro"/>
              <a:ea typeface="Source Sans Pro"/>
              <a:cs typeface="Source Sans Pro"/>
              <a:sym typeface="Source Sans Pro"/>
            </a:endParaRPr>
          </a:p>
        </p:txBody>
      </p:sp>
      <p:sp>
        <p:nvSpPr>
          <p:cNvPr id="118" name="Google Shape;118;p25"/>
          <p:cNvSpPr txBox="1"/>
          <p:nvPr/>
        </p:nvSpPr>
        <p:spPr>
          <a:xfrm>
            <a:off x="1240378" y="4680225"/>
            <a:ext cx="7113300" cy="318000"/>
          </a:xfrm>
          <a:prstGeom prst="rect">
            <a:avLst/>
          </a:prstGeom>
          <a:noFill/>
          <a:ln>
            <a:noFill/>
          </a:ln>
        </p:spPr>
        <p:txBody>
          <a:bodyPr anchorCtr="0" anchor="t" bIns="81250" lIns="81250" spcFirstLastPara="1" rIns="81250" wrap="square" tIns="81250">
            <a:spAutoFit/>
          </a:bodyPr>
          <a:lstStyle/>
          <a:p>
            <a:pPr indent="0" lvl="0" marL="0" marR="0" rtl="0" algn="l">
              <a:lnSpc>
                <a:spcPct val="115000"/>
              </a:lnSpc>
              <a:spcBef>
                <a:spcPts val="0"/>
              </a:spcBef>
              <a:spcAft>
                <a:spcPts val="40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Audio Options</a:t>
            </a:r>
            <a:r>
              <a:rPr b="0" i="0" lang="en" sz="1000" u="none" cap="none" strike="noStrike">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Setting a Timer</a:t>
            </a:r>
            <a:r>
              <a:rPr lang="en" sz="1000">
                <a:solidFill>
                  <a:srgbClr val="1C1C1C"/>
                </a:solidFill>
                <a:latin typeface="DM Sans"/>
                <a:ea typeface="DM Sans"/>
                <a:cs typeface="DM Sans"/>
                <a:sym typeface="DM Sans"/>
              </a:rPr>
              <a:t> | </a:t>
            </a:r>
            <a:r>
              <a:rPr b="0" i="0" lang="en" sz="1000" u="sng" cap="none" strike="noStrike">
                <a:solidFill>
                  <a:schemeClr val="hlink"/>
                </a:solidFill>
                <a:latin typeface="DM Sans"/>
                <a:ea typeface="DM Sans"/>
                <a:cs typeface="DM Sans"/>
                <a:sym typeface="DM Sans"/>
                <a:hlinkClick r:id="rId5"/>
              </a:rPr>
              <a:t>Moderating the Q&amp;A</a:t>
            </a:r>
            <a:endParaRPr b="0" i="0" sz="1300" u="none" cap="none" strike="noStrike">
              <a:solidFill>
                <a:srgbClr val="000000"/>
              </a:solidFill>
              <a:latin typeface="DM Sans"/>
              <a:ea typeface="DM Sans"/>
              <a:cs typeface="DM Sans"/>
              <a:sym typeface="DM Sans"/>
            </a:endParaRPr>
          </a:p>
        </p:txBody>
      </p:sp>
      <p:pic>
        <p:nvPicPr>
          <p:cNvPr id="119" name="Google Shape;119;p25"/>
          <p:cNvPicPr preferRelativeResize="0"/>
          <p:nvPr/>
        </p:nvPicPr>
        <p:blipFill>
          <a:blip r:embed="rId6">
            <a:alphaModFix/>
          </a:blip>
          <a:stretch>
            <a:fillRect/>
          </a:stretch>
        </p:blipFill>
        <p:spPr>
          <a:xfrm>
            <a:off x="5973675" y="516225"/>
            <a:ext cx="2649924" cy="3305999"/>
          </a:xfrm>
          <a:prstGeom prst="rect">
            <a:avLst/>
          </a:prstGeom>
          <a:noFill/>
          <a:ln>
            <a:noFill/>
          </a:ln>
        </p:spPr>
      </p:pic>
      <p:pic>
        <p:nvPicPr>
          <p:cNvPr id="120" name="Google Shape;120;p25"/>
          <p:cNvPicPr preferRelativeResize="0"/>
          <p:nvPr/>
        </p:nvPicPr>
        <p:blipFill>
          <a:blip r:embed="rId7">
            <a:alphaModFix/>
          </a:blip>
          <a:stretch>
            <a:fillRect/>
          </a:stretch>
        </p:blipFill>
        <p:spPr>
          <a:xfrm>
            <a:off x="5973675" y="3828859"/>
            <a:ext cx="2649925" cy="84474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2"/>
          <p:cNvSpPr txBox="1"/>
          <p:nvPr/>
        </p:nvSpPr>
        <p:spPr>
          <a:xfrm>
            <a:off x="215799" y="208941"/>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Reciprocal Think-Alouds v2</a:t>
            </a:r>
            <a:r>
              <a:rPr i="0" lang="en" sz="2200" u="none" cap="none" strike="noStrike">
                <a:solidFill>
                  <a:srgbClr val="1B0133"/>
                </a:solidFill>
                <a:latin typeface="DM Sans"/>
                <a:ea typeface="DM Sans"/>
                <a:cs typeface="DM Sans"/>
                <a:sym typeface="DM Sans"/>
              </a:rPr>
              <a:t> (20-30 minutes</a:t>
            </a:r>
            <a:r>
              <a:rPr lang="en" sz="2200">
                <a:solidFill>
                  <a:srgbClr val="1B0133"/>
                </a:solidFill>
                <a:latin typeface="DM Sans"/>
                <a:ea typeface="DM Sans"/>
                <a:cs typeface="DM Sans"/>
                <a:sym typeface="DM Sans"/>
              </a:rPr>
              <a:t>)</a:t>
            </a:r>
            <a:endParaRPr sz="2200">
              <a:solidFill>
                <a:srgbClr val="1B0133"/>
              </a:solidFill>
              <a:latin typeface="DM Sans"/>
              <a:ea typeface="DM Sans"/>
              <a:cs typeface="DM Sans"/>
              <a:sym typeface="DM Sans"/>
            </a:endParaRPr>
          </a:p>
        </p:txBody>
      </p:sp>
      <p:sp>
        <p:nvSpPr>
          <p:cNvPr id="454" name="Google Shape;454;p52"/>
          <p:cNvSpPr txBox="1"/>
          <p:nvPr/>
        </p:nvSpPr>
        <p:spPr>
          <a:xfrm>
            <a:off x="215794" y="1060181"/>
            <a:ext cx="4037100" cy="3481200"/>
          </a:xfrm>
          <a:prstGeom prst="rect">
            <a:avLst/>
          </a:prstGeom>
          <a:noFill/>
          <a:ln>
            <a:noFill/>
          </a:ln>
        </p:spPr>
        <p:txBody>
          <a:bodyPr anchorCtr="0" anchor="t" bIns="31725" lIns="63500" spcFirstLastPara="1" rIns="63500" wrap="square" tIns="31725">
            <a:spAutoFit/>
          </a:bodyPr>
          <a:lstStyle/>
          <a:p>
            <a:pPr indent="-222250" lvl="0" marL="317500" marR="0" rtl="0" algn="l">
              <a:lnSpc>
                <a:spcPct val="100000"/>
              </a:lnSpc>
              <a:spcBef>
                <a:spcPts val="0"/>
              </a:spcBef>
              <a:spcAft>
                <a:spcPts val="0"/>
              </a:spcAft>
              <a:buSzPts val="1100"/>
              <a:buFont typeface="Source Sans Pro"/>
              <a:buChar char="●"/>
            </a:pPr>
            <a:r>
              <a:rPr lang="en" sz="1100">
                <a:latin typeface="Source Sans Pro"/>
                <a:ea typeface="Source Sans Pro"/>
                <a:cs typeface="Source Sans Pro"/>
                <a:sym typeface="Source Sans Pro"/>
              </a:rPr>
              <a:t>Set the audio to Table Mode</a:t>
            </a:r>
            <a:endParaRPr sz="1100">
              <a:latin typeface="Source Sans Pro"/>
              <a:ea typeface="Source Sans Pro"/>
              <a:cs typeface="Source Sans Pro"/>
              <a:sym typeface="Source Sans Pro"/>
            </a:endParaRPr>
          </a:p>
          <a:p>
            <a:pPr indent="-222250" lvl="0" marL="317500" marR="0" rtl="0" algn="l">
              <a:lnSpc>
                <a:spcPct val="100000"/>
              </a:lnSpc>
              <a:spcBef>
                <a:spcPts val="700"/>
              </a:spcBef>
              <a:spcAft>
                <a:spcPts val="0"/>
              </a:spcAft>
              <a:buSzPts val="1100"/>
              <a:buFont typeface="Source Sans Pro"/>
              <a:buChar char="●"/>
            </a:pPr>
            <a:r>
              <a:rPr lang="en" sz="1100">
                <a:solidFill>
                  <a:schemeClr val="dk1"/>
                </a:solidFill>
                <a:latin typeface="Source Sans Pro"/>
                <a:ea typeface="Source Sans Pro"/>
                <a:cs typeface="Source Sans Pro"/>
                <a:sym typeface="Source Sans Pro"/>
              </a:rPr>
              <a:t>Distribute 2 learners to each Tables</a:t>
            </a:r>
            <a:endParaRPr sz="1100">
              <a:solidFill>
                <a:schemeClr val="dk1"/>
              </a:solidFill>
              <a:latin typeface="Source Sans Pro"/>
              <a:ea typeface="Source Sans Pro"/>
              <a:cs typeface="Source Sans Pro"/>
              <a:sym typeface="Source Sans Pro"/>
            </a:endParaRPr>
          </a:p>
          <a:p>
            <a:pPr indent="-222250" lvl="0" marL="317500" marR="0" rtl="0" algn="l">
              <a:lnSpc>
                <a:spcPct val="100000"/>
              </a:lnSpc>
              <a:spcBef>
                <a:spcPts val="700"/>
              </a:spcBef>
              <a:spcAft>
                <a:spcPts val="0"/>
              </a:spcAft>
              <a:buSzPts val="1100"/>
              <a:buFont typeface="Source Sans Pro"/>
              <a:buChar char="●"/>
            </a:pPr>
            <a:r>
              <a:rPr lang="en" sz="1100">
                <a:solidFill>
                  <a:schemeClr val="dk1"/>
                </a:solidFill>
                <a:latin typeface="Source Sans Pro"/>
                <a:ea typeface="Source Sans Pro"/>
                <a:cs typeface="Source Sans Pro"/>
                <a:sym typeface="Source Sans Pro"/>
              </a:rPr>
              <a:t>Ask learners to use the Notes section to answer the prompts (see on the right).</a:t>
            </a:r>
            <a:endParaRPr sz="1100">
              <a:solidFill>
                <a:schemeClr val="dk1"/>
              </a:solidFill>
              <a:latin typeface="Source Sans Pro"/>
              <a:ea typeface="Source Sans Pro"/>
              <a:cs typeface="Source Sans Pro"/>
              <a:sym typeface="Source Sans Pro"/>
            </a:endParaRPr>
          </a:p>
          <a:p>
            <a:pPr indent="-222250" lvl="1" marL="635000" rtl="0" algn="l">
              <a:spcBef>
                <a:spcPts val="700"/>
              </a:spcBef>
              <a:spcAft>
                <a:spcPts val="0"/>
              </a:spcAft>
              <a:buClr>
                <a:schemeClr val="dk1"/>
              </a:buClr>
              <a:buSzPts val="1100"/>
              <a:buFont typeface="Source Sans Pro"/>
              <a:buChar char="○"/>
            </a:pPr>
            <a:r>
              <a:rPr lang="en" sz="1100">
                <a:solidFill>
                  <a:schemeClr val="dk1"/>
                </a:solidFill>
                <a:latin typeface="Source Sans Pro"/>
                <a:ea typeface="Source Sans Pro"/>
                <a:cs typeface="Source Sans Pro"/>
                <a:sym typeface="Source Sans Pro"/>
              </a:rPr>
              <a:t>Instruct learners to take turns thinking aloud as they read a difficult text, form a hypothesis, or compare opposing points of view.</a:t>
            </a:r>
            <a:endParaRPr sz="1100">
              <a:solidFill>
                <a:schemeClr val="dk1"/>
              </a:solidFill>
              <a:latin typeface="Source Sans Pro"/>
              <a:ea typeface="Source Sans Pro"/>
              <a:cs typeface="Source Sans Pro"/>
              <a:sym typeface="Source Sans Pro"/>
            </a:endParaRPr>
          </a:p>
          <a:p>
            <a:pPr indent="-222250" lvl="1" marL="635000" rtl="0" algn="l">
              <a:spcBef>
                <a:spcPts val="700"/>
              </a:spcBef>
              <a:spcAft>
                <a:spcPts val="0"/>
              </a:spcAft>
              <a:buClr>
                <a:schemeClr val="dk1"/>
              </a:buClr>
              <a:buSzPts val="1100"/>
              <a:buFont typeface="Source Sans Pro"/>
              <a:buChar char="○"/>
            </a:pPr>
            <a:r>
              <a:rPr lang="en" sz="1100">
                <a:solidFill>
                  <a:schemeClr val="dk1"/>
                </a:solidFill>
                <a:latin typeface="Source Sans Pro"/>
                <a:ea typeface="Source Sans Pro"/>
                <a:cs typeface="Source Sans Pro"/>
                <a:sym typeface="Source Sans Pro"/>
              </a:rPr>
              <a:t>While the first learner is thinking aloud, the second learner listens and records in the Notes. Then the pair change roles so that each has a chance to think aloud and observe the process. </a:t>
            </a:r>
            <a:endParaRPr sz="1100">
              <a:solidFill>
                <a:schemeClr val="dk1"/>
              </a:solidFill>
              <a:latin typeface="Source Sans Pro"/>
              <a:ea typeface="Source Sans Pro"/>
              <a:cs typeface="Source Sans Pro"/>
              <a:sym typeface="Source Sans Pro"/>
            </a:endParaRPr>
          </a:p>
          <a:p>
            <a:pPr indent="-222250" lvl="1" marL="635000" rtl="0" algn="l">
              <a:spcBef>
                <a:spcPts val="700"/>
              </a:spcBef>
              <a:spcAft>
                <a:spcPts val="0"/>
              </a:spcAft>
              <a:buClr>
                <a:schemeClr val="dk1"/>
              </a:buClr>
              <a:buSzPts val="1100"/>
              <a:buFont typeface="Source Sans Pro"/>
              <a:buChar char="○"/>
            </a:pPr>
            <a:r>
              <a:rPr lang="en" sz="1100">
                <a:solidFill>
                  <a:schemeClr val="dk1"/>
                </a:solidFill>
                <a:latin typeface="Source Sans Pro"/>
                <a:ea typeface="Source Sans Pro"/>
                <a:cs typeface="Source Sans Pro"/>
                <a:sym typeface="Source Sans Pro"/>
              </a:rPr>
              <a:t>Next, learners reflect on the process together, what they tried, what worked and what didn't. As they write about their findings, they can start a mutual learning log in the Notes, download them and upload them to the chat to share in the “My Table” channel</a:t>
            </a:r>
            <a:endParaRPr sz="1100">
              <a:solidFill>
                <a:schemeClr val="dk1"/>
              </a:solidFill>
              <a:latin typeface="Source Sans Pro"/>
              <a:ea typeface="Source Sans Pro"/>
              <a:cs typeface="Source Sans Pro"/>
              <a:sym typeface="Source Sans Pro"/>
            </a:endParaRPr>
          </a:p>
          <a:p>
            <a:pPr indent="-222250" lvl="0" marL="317500" marR="0" rtl="0" algn="l">
              <a:lnSpc>
                <a:spcPct val="100000"/>
              </a:lnSpc>
              <a:spcBef>
                <a:spcPts val="700"/>
              </a:spcBef>
              <a:spcAft>
                <a:spcPts val="700"/>
              </a:spcAft>
              <a:buSzPts val="1100"/>
              <a:buFont typeface="Source Sans Pro"/>
              <a:buChar char="●"/>
            </a:pPr>
            <a:r>
              <a:rPr lang="en" sz="1100">
                <a:solidFill>
                  <a:schemeClr val="dk1"/>
                </a:solidFill>
                <a:latin typeface="Source Sans Pro"/>
                <a:ea typeface="Source Sans Pro"/>
                <a:cs typeface="Source Sans Pro"/>
                <a:sym typeface="Source Sans Pro"/>
              </a:rPr>
              <a:t>Set a timer for 10-15 minutes for each turn</a:t>
            </a:r>
            <a:endParaRPr sz="1100">
              <a:solidFill>
                <a:schemeClr val="dk1"/>
              </a:solidFill>
              <a:latin typeface="Source Sans Pro"/>
              <a:ea typeface="Source Sans Pro"/>
              <a:cs typeface="Source Sans Pro"/>
              <a:sym typeface="Source Sans Pro"/>
            </a:endParaRPr>
          </a:p>
        </p:txBody>
      </p:sp>
      <p:sp>
        <p:nvSpPr>
          <p:cNvPr id="455" name="Google Shape;455;p52"/>
          <p:cNvSpPr txBox="1"/>
          <p:nvPr/>
        </p:nvSpPr>
        <p:spPr>
          <a:xfrm>
            <a:off x="1344975" y="4863788"/>
            <a:ext cx="6673200" cy="218100"/>
          </a:xfrm>
          <a:prstGeom prst="rect">
            <a:avLst/>
          </a:prstGeom>
          <a:noFill/>
          <a:ln>
            <a:noFill/>
          </a:ln>
        </p:spPr>
        <p:txBody>
          <a:bodyPr anchorCtr="0" anchor="t" bIns="31725" lIns="63500" spcFirstLastPara="1" rIns="63500" wrap="square" tIns="317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Creating Random Table Groups</a:t>
            </a:r>
            <a:r>
              <a:rPr lang="en" sz="1000"/>
              <a:t> </a:t>
            </a:r>
            <a:r>
              <a:rPr lang="en" sz="1000">
                <a:solidFill>
                  <a:srgbClr val="1C1C1C"/>
                </a:solidFill>
                <a:latin typeface="DM Sans"/>
                <a:ea typeface="DM Sans"/>
                <a:cs typeface="DM Sans"/>
                <a:sym typeface="DM Sans"/>
              </a:rPr>
              <a:t>| </a:t>
            </a:r>
            <a:r>
              <a:rPr b="0" i="0" lang="en" sz="1000" u="sng" cap="none" strike="noStrike">
                <a:solidFill>
                  <a:schemeClr val="hlink"/>
                </a:solidFill>
                <a:latin typeface="DM Sans"/>
                <a:ea typeface="DM Sans"/>
                <a:cs typeface="DM Sans"/>
                <a:sym typeface="DM Sans"/>
                <a:hlinkClick r:id="rId5"/>
              </a:rPr>
              <a:t>Distributing documents</a:t>
            </a:r>
            <a:r>
              <a:rPr b="0" i="0" lang="en" sz="1000" u="none" cap="none" strike="noStrike">
                <a:solidFill>
                  <a:srgbClr val="1C1C1C"/>
                </a:solidFill>
                <a:latin typeface="DM Sans"/>
                <a:ea typeface="DM Sans"/>
                <a:cs typeface="DM Sans"/>
                <a:sym typeface="DM Sans"/>
              </a:rPr>
              <a:t> | </a:t>
            </a:r>
            <a:r>
              <a:rPr b="0" i="0" lang="en" sz="1000" u="sng" cap="none" strike="noStrike">
                <a:solidFill>
                  <a:schemeClr val="hlink"/>
                </a:solidFill>
                <a:latin typeface="DM Sans"/>
                <a:ea typeface="DM Sans"/>
                <a:cs typeface="DM Sans"/>
                <a:sym typeface="DM Sans"/>
                <a:hlinkClick r:id="rId6"/>
              </a:rPr>
              <a:t>Setting a Timer</a:t>
            </a:r>
            <a:endParaRPr b="1" i="0" sz="1100" u="none" cap="none" strike="noStrike">
              <a:solidFill>
                <a:srgbClr val="0C0C0C"/>
              </a:solidFill>
              <a:latin typeface="DM Sans"/>
              <a:ea typeface="DM Sans"/>
              <a:cs typeface="DM Sans"/>
              <a:sym typeface="DM Sans"/>
            </a:endParaRPr>
          </a:p>
        </p:txBody>
      </p:sp>
      <p:sp>
        <p:nvSpPr>
          <p:cNvPr id="456" name="Google Shape;456;p52"/>
          <p:cNvSpPr txBox="1"/>
          <p:nvPr/>
        </p:nvSpPr>
        <p:spPr>
          <a:xfrm>
            <a:off x="4640513" y="3827100"/>
            <a:ext cx="4322100" cy="959400"/>
          </a:xfrm>
          <a:prstGeom prst="rect">
            <a:avLst/>
          </a:prstGeom>
          <a:noFill/>
          <a:ln>
            <a:noFill/>
          </a:ln>
        </p:spPr>
        <p:txBody>
          <a:bodyPr anchorCtr="0" anchor="t" bIns="63500" lIns="63500" spcFirstLastPara="1" rIns="63500" wrap="square" tIns="63500">
            <a:spAutoFit/>
          </a:bodyPr>
          <a:lstStyle/>
          <a:p>
            <a:pPr indent="-209550" lvl="0" marL="3175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What do I already know about this topic?</a:t>
            </a:r>
            <a:endParaRPr sz="900">
              <a:solidFill>
                <a:schemeClr val="dk1"/>
              </a:solidFill>
              <a:latin typeface="DM Sans"/>
              <a:ea typeface="DM Sans"/>
              <a:cs typeface="DM Sans"/>
              <a:sym typeface="DM Sans"/>
            </a:endParaRPr>
          </a:p>
          <a:p>
            <a:pPr indent="-209550" lvl="0" marL="3175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What do I think I will learn about this topic?</a:t>
            </a:r>
            <a:endParaRPr sz="900">
              <a:solidFill>
                <a:schemeClr val="dk1"/>
              </a:solidFill>
              <a:latin typeface="DM Sans"/>
              <a:ea typeface="DM Sans"/>
              <a:cs typeface="DM Sans"/>
              <a:sym typeface="DM Sans"/>
            </a:endParaRPr>
          </a:p>
          <a:p>
            <a:pPr indent="-209550" lvl="0" marL="3175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Did I understand what I just read?</a:t>
            </a:r>
            <a:endParaRPr sz="900">
              <a:solidFill>
                <a:schemeClr val="dk1"/>
              </a:solidFill>
              <a:latin typeface="DM Sans"/>
              <a:ea typeface="DM Sans"/>
              <a:cs typeface="DM Sans"/>
              <a:sym typeface="DM Sans"/>
            </a:endParaRPr>
          </a:p>
          <a:p>
            <a:pPr indent="-209550" lvl="0" marL="3175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What were the most important points in this reading?</a:t>
            </a:r>
            <a:endParaRPr sz="900">
              <a:solidFill>
                <a:schemeClr val="dk1"/>
              </a:solidFill>
              <a:latin typeface="DM Sans"/>
              <a:ea typeface="DM Sans"/>
              <a:cs typeface="DM Sans"/>
              <a:sym typeface="DM Sans"/>
            </a:endParaRPr>
          </a:p>
          <a:p>
            <a:pPr indent="-209550" lvl="0" marL="3175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What new information did I learn?</a:t>
            </a:r>
            <a:endParaRPr sz="900">
              <a:solidFill>
                <a:schemeClr val="dk1"/>
              </a:solidFill>
              <a:latin typeface="DM Sans"/>
              <a:ea typeface="DM Sans"/>
              <a:cs typeface="DM Sans"/>
              <a:sym typeface="DM Sans"/>
            </a:endParaRPr>
          </a:p>
          <a:p>
            <a:pPr indent="-209550" lvl="0" marL="317500" rtl="0" algn="l">
              <a:spcBef>
                <a:spcPts val="0"/>
              </a:spcBef>
              <a:spcAft>
                <a:spcPts val="0"/>
              </a:spcAft>
              <a:buClr>
                <a:schemeClr val="dk1"/>
              </a:buClr>
              <a:buSzPts val="900"/>
              <a:buFont typeface="DM Sans"/>
              <a:buChar char="•"/>
            </a:pPr>
            <a:r>
              <a:rPr lang="en" sz="900">
                <a:solidFill>
                  <a:schemeClr val="dk1"/>
                </a:solidFill>
                <a:latin typeface="DM Sans"/>
                <a:ea typeface="DM Sans"/>
                <a:cs typeface="DM Sans"/>
                <a:sym typeface="DM Sans"/>
              </a:rPr>
              <a:t>How does it fit in with what I already know?</a:t>
            </a:r>
            <a:endParaRPr sz="900">
              <a:solidFill>
                <a:schemeClr val="dk1"/>
              </a:solidFill>
              <a:latin typeface="DM Sans"/>
              <a:ea typeface="DM Sans"/>
              <a:cs typeface="DM Sans"/>
              <a:sym typeface="DM Sans"/>
            </a:endParaRPr>
          </a:p>
        </p:txBody>
      </p:sp>
      <p:pic>
        <p:nvPicPr>
          <p:cNvPr id="457" name="Google Shape;457;p52"/>
          <p:cNvPicPr preferRelativeResize="0"/>
          <p:nvPr/>
        </p:nvPicPr>
        <p:blipFill>
          <a:blip r:embed="rId7">
            <a:alphaModFix/>
          </a:blip>
          <a:stretch>
            <a:fillRect/>
          </a:stretch>
        </p:blipFill>
        <p:spPr>
          <a:xfrm>
            <a:off x="4405294" y="1004016"/>
            <a:ext cx="4407298" cy="2549033"/>
          </a:xfrm>
          <a:prstGeom prst="rect">
            <a:avLst/>
          </a:prstGeom>
          <a:noFill/>
          <a:ln>
            <a:noFill/>
          </a:ln>
        </p:spPr>
      </p:pic>
      <p:pic>
        <p:nvPicPr>
          <p:cNvPr id="458" name="Google Shape;458;p52"/>
          <p:cNvPicPr preferRelativeResize="0"/>
          <p:nvPr/>
        </p:nvPicPr>
        <p:blipFill rotWithShape="1">
          <a:blip r:embed="rId8">
            <a:alphaModFix/>
          </a:blip>
          <a:srcRect b="0" l="0" r="0" t="11032"/>
          <a:stretch/>
        </p:blipFill>
        <p:spPr>
          <a:xfrm>
            <a:off x="7439625" y="1428125"/>
            <a:ext cx="1563885" cy="18551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53"/>
          <p:cNvSpPr txBox="1"/>
          <p:nvPr/>
        </p:nvSpPr>
        <p:spPr>
          <a:xfrm>
            <a:off x="215799" y="208941"/>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Word Wall v1</a:t>
            </a:r>
            <a:r>
              <a:rPr i="0" lang="en" sz="2200" u="none" cap="none" strike="noStrike">
                <a:solidFill>
                  <a:srgbClr val="1B0133"/>
                </a:solidFill>
                <a:latin typeface="DM Sans"/>
                <a:ea typeface="DM Sans"/>
                <a:cs typeface="DM Sans"/>
                <a:sym typeface="DM Sans"/>
              </a:rPr>
              <a:t> (</a:t>
            </a:r>
            <a:r>
              <a:rPr lang="en" sz="2200">
                <a:solidFill>
                  <a:srgbClr val="1B0133"/>
                </a:solidFill>
                <a:latin typeface="DM Sans"/>
                <a:ea typeface="DM Sans"/>
                <a:cs typeface="DM Sans"/>
                <a:sym typeface="DM Sans"/>
              </a:rPr>
              <a:t>10</a:t>
            </a:r>
            <a:r>
              <a:rPr i="0" lang="en" sz="2200" u="none" cap="none" strike="noStrike">
                <a:solidFill>
                  <a:srgbClr val="1B0133"/>
                </a:solidFill>
                <a:latin typeface="DM Sans"/>
                <a:ea typeface="DM Sans"/>
                <a:cs typeface="DM Sans"/>
                <a:sym typeface="DM Sans"/>
              </a:rPr>
              <a:t>-15 minutes</a:t>
            </a:r>
            <a:r>
              <a:rPr lang="en" sz="2200">
                <a:solidFill>
                  <a:srgbClr val="1B0133"/>
                </a:solidFill>
                <a:latin typeface="DM Sans"/>
                <a:ea typeface="DM Sans"/>
                <a:cs typeface="DM Sans"/>
                <a:sym typeface="DM Sans"/>
              </a:rPr>
              <a:t>)</a:t>
            </a:r>
            <a:endParaRPr sz="2200">
              <a:solidFill>
                <a:srgbClr val="1B0133"/>
              </a:solidFill>
              <a:latin typeface="DM Sans"/>
              <a:ea typeface="DM Sans"/>
              <a:cs typeface="DM Sans"/>
              <a:sym typeface="DM Sans"/>
            </a:endParaRPr>
          </a:p>
        </p:txBody>
      </p:sp>
      <p:sp>
        <p:nvSpPr>
          <p:cNvPr id="464" name="Google Shape;464;p53"/>
          <p:cNvSpPr txBox="1"/>
          <p:nvPr/>
        </p:nvSpPr>
        <p:spPr>
          <a:xfrm>
            <a:off x="162200" y="1060175"/>
            <a:ext cx="4259400" cy="3440100"/>
          </a:xfrm>
          <a:prstGeom prst="rect">
            <a:avLst/>
          </a:prstGeom>
          <a:noFill/>
          <a:ln>
            <a:noFill/>
          </a:ln>
        </p:spPr>
        <p:txBody>
          <a:bodyPr anchorCtr="0" anchor="t" bIns="31725" lIns="63500" spcFirstLastPara="1" rIns="63500" wrap="square" tIns="31725">
            <a:spAutoFit/>
          </a:bodyPr>
          <a:lstStyle/>
          <a:p>
            <a:pPr indent="-209550" lvl="0" marL="317500" marR="0" rtl="0" algn="l">
              <a:lnSpc>
                <a:spcPct val="100000"/>
              </a:lnSpc>
              <a:spcBef>
                <a:spcPts val="0"/>
              </a:spcBef>
              <a:spcAft>
                <a:spcPts val="0"/>
              </a:spcAft>
              <a:buSzPts val="900"/>
              <a:buFont typeface="Source Sans Pro"/>
              <a:buChar char="●"/>
            </a:pPr>
            <a:r>
              <a:rPr lang="en">
                <a:latin typeface="Source Sans Pro"/>
                <a:ea typeface="Source Sans Pro"/>
                <a:cs typeface="Source Sans Pro"/>
                <a:sym typeface="Source Sans Pro"/>
              </a:rPr>
              <a:t>At the start of each class, open a class whiteboard and share it with the class</a:t>
            </a:r>
            <a:endParaRPr>
              <a:latin typeface="Source Sans Pro"/>
              <a:ea typeface="Source Sans Pro"/>
              <a:cs typeface="Source Sans Pro"/>
              <a:sym typeface="Source Sans Pro"/>
            </a:endParaRPr>
          </a:p>
          <a:p>
            <a:pPr indent="-209550" lvl="0" marL="317500" marR="0" rtl="0" algn="l">
              <a:lnSpc>
                <a:spcPct val="100000"/>
              </a:lnSpc>
              <a:spcBef>
                <a:spcPts val="700"/>
              </a:spcBef>
              <a:spcAft>
                <a:spcPts val="0"/>
              </a:spcAft>
              <a:buSzPts val="900"/>
              <a:buFont typeface="Source Sans Pro"/>
              <a:buChar char="●"/>
            </a:pPr>
            <a:r>
              <a:rPr lang="en">
                <a:latin typeface="Source Sans Pro"/>
                <a:ea typeface="Source Sans Pro"/>
                <a:cs typeface="Source Sans Pro"/>
                <a:sym typeface="Source Sans Pro"/>
              </a:rPr>
              <a:t>Set a timer for 10 minutes</a:t>
            </a:r>
            <a:endParaRPr>
              <a:latin typeface="Source Sans Pro"/>
              <a:ea typeface="Source Sans Pro"/>
              <a:cs typeface="Source Sans Pro"/>
              <a:sym typeface="Source Sans Pro"/>
            </a:endParaRPr>
          </a:p>
          <a:p>
            <a:pPr indent="-209550" lvl="0" marL="317500" rtl="0" algn="l">
              <a:spcBef>
                <a:spcPts val="700"/>
              </a:spcBef>
              <a:spcAft>
                <a:spcPts val="0"/>
              </a:spcAft>
              <a:buSzPts val="900"/>
              <a:buFont typeface="Source Sans Pro"/>
              <a:buChar char="●"/>
            </a:pPr>
            <a:r>
              <a:rPr lang="en">
                <a:solidFill>
                  <a:schemeClr val="dk1"/>
                </a:solidFill>
                <a:latin typeface="Source Sans Pro"/>
                <a:ea typeface="Source Sans Pro"/>
                <a:cs typeface="Source Sans Pro"/>
                <a:sym typeface="Source Sans Pro"/>
              </a:rPr>
              <a:t>Ask learners to spend the next 10 minutes reviewing and contributing to the whiteboard with post-its or text boxes that can include</a:t>
            </a:r>
            <a:r>
              <a:rPr lang="en">
                <a:latin typeface="Source Sans Pro"/>
                <a:ea typeface="Source Sans Pro"/>
                <a:cs typeface="Source Sans Pro"/>
                <a:sym typeface="Source Sans Pro"/>
              </a:rPr>
              <a:t> definitions, examples, illustrations, and real-world connections</a:t>
            </a:r>
            <a:endParaRPr>
              <a:latin typeface="Source Sans Pro"/>
              <a:ea typeface="Source Sans Pro"/>
              <a:cs typeface="Source Sans Pro"/>
              <a:sym typeface="Source Sans Pro"/>
            </a:endParaRPr>
          </a:p>
          <a:p>
            <a:pPr indent="-209550" lvl="0" marL="317500" marR="0" rtl="0" algn="l">
              <a:lnSpc>
                <a:spcPct val="100000"/>
              </a:lnSpc>
              <a:spcBef>
                <a:spcPts val="700"/>
              </a:spcBef>
              <a:spcAft>
                <a:spcPts val="0"/>
              </a:spcAft>
              <a:buSzPts val="900"/>
              <a:buFont typeface="Source Sans Pro"/>
              <a:buChar char="●"/>
            </a:pPr>
            <a:r>
              <a:rPr lang="en">
                <a:latin typeface="Source Sans Pro"/>
                <a:ea typeface="Source Sans Pro"/>
                <a:cs typeface="Source Sans Pro"/>
                <a:sym typeface="Source Sans Pro"/>
              </a:rPr>
              <a:t>Download the whiteboard as an image and share it in your LMS so that learners can refer back to it at any time </a:t>
            </a:r>
            <a:endParaRPr>
              <a:latin typeface="Source Sans Pro"/>
              <a:ea typeface="Source Sans Pro"/>
              <a:cs typeface="Source Sans Pro"/>
              <a:sym typeface="Source Sans Pro"/>
            </a:endParaRPr>
          </a:p>
          <a:p>
            <a:pPr indent="-209550" lvl="0" marL="317500" marR="0" rtl="0" algn="l">
              <a:lnSpc>
                <a:spcPct val="100000"/>
              </a:lnSpc>
              <a:spcBef>
                <a:spcPts val="700"/>
              </a:spcBef>
              <a:spcAft>
                <a:spcPts val="700"/>
              </a:spcAft>
              <a:buSzPts val="900"/>
              <a:buFont typeface="Source Sans Pro"/>
              <a:buChar char="●"/>
            </a:pPr>
            <a:r>
              <a:rPr lang="en">
                <a:latin typeface="Source Sans Pro"/>
                <a:ea typeface="Source Sans Pro"/>
                <a:cs typeface="Source Sans Pro"/>
                <a:sym typeface="Source Sans Pro"/>
              </a:rPr>
              <a:t>The Word Wall will now be a repository of knowledge, information and connected content for learners to use for their own study and learning process</a:t>
            </a:r>
            <a:endParaRPr>
              <a:latin typeface="Source Sans Pro"/>
              <a:ea typeface="Source Sans Pro"/>
              <a:cs typeface="Source Sans Pro"/>
              <a:sym typeface="Source Sans Pro"/>
            </a:endParaRPr>
          </a:p>
        </p:txBody>
      </p:sp>
      <p:sp>
        <p:nvSpPr>
          <p:cNvPr id="465" name="Google Shape;465;p53"/>
          <p:cNvSpPr txBox="1"/>
          <p:nvPr/>
        </p:nvSpPr>
        <p:spPr>
          <a:xfrm>
            <a:off x="1159575" y="4803656"/>
            <a:ext cx="71247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b="0" i="0" lang="en" sz="1000" u="sng" cap="none" strike="noStrike">
                <a:solidFill>
                  <a:schemeClr val="hlink"/>
                </a:solidFill>
                <a:latin typeface="DM Sans"/>
                <a:ea typeface="DM Sans"/>
                <a:cs typeface="DM Sans"/>
                <a:sym typeface="DM Sans"/>
                <a:hlinkClick r:id="rId4"/>
              </a:rPr>
              <a:t>Setting a Timer</a:t>
            </a:r>
            <a:r>
              <a:rPr lang="en" sz="1000">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5"/>
              </a:rPr>
              <a:t>Class </a:t>
            </a:r>
            <a:r>
              <a:rPr lang="en" sz="1000" u="sng">
                <a:solidFill>
                  <a:schemeClr val="hlink"/>
                </a:solidFill>
                <a:latin typeface="DM Sans"/>
                <a:ea typeface="DM Sans"/>
                <a:cs typeface="DM Sans"/>
                <a:sym typeface="DM Sans"/>
                <a:hlinkClick r:id="rId6"/>
              </a:rPr>
              <a:t>Whiteboard</a:t>
            </a:r>
            <a:r>
              <a:rPr lang="en" sz="1000">
                <a:solidFill>
                  <a:srgbClr val="1C1C1C"/>
                </a:solidFill>
                <a:latin typeface="DM Sans"/>
                <a:ea typeface="DM Sans"/>
                <a:cs typeface="DM Sans"/>
                <a:sym typeface="DM Sans"/>
              </a:rPr>
              <a:t> |</a:t>
            </a:r>
            <a:endParaRPr b="1" i="0" sz="1100" u="none" cap="none" strike="noStrike">
              <a:solidFill>
                <a:srgbClr val="0C0C0C"/>
              </a:solidFill>
              <a:latin typeface="DM Sans"/>
              <a:ea typeface="DM Sans"/>
              <a:cs typeface="DM Sans"/>
              <a:sym typeface="DM Sans"/>
            </a:endParaRPr>
          </a:p>
        </p:txBody>
      </p:sp>
      <p:pic>
        <p:nvPicPr>
          <p:cNvPr id="466" name="Google Shape;466;p53"/>
          <p:cNvPicPr preferRelativeResize="0"/>
          <p:nvPr/>
        </p:nvPicPr>
        <p:blipFill>
          <a:blip r:embed="rId7">
            <a:alphaModFix/>
          </a:blip>
          <a:stretch>
            <a:fillRect/>
          </a:stretch>
        </p:blipFill>
        <p:spPr>
          <a:xfrm>
            <a:off x="4421600" y="1153024"/>
            <a:ext cx="4572001" cy="2710155"/>
          </a:xfrm>
          <a:prstGeom prst="rect">
            <a:avLst/>
          </a:prstGeom>
          <a:noFill/>
          <a:ln>
            <a:noFill/>
          </a:ln>
        </p:spPr>
      </p:pic>
      <p:pic>
        <p:nvPicPr>
          <p:cNvPr id="467" name="Google Shape;467;p53"/>
          <p:cNvPicPr preferRelativeResize="0"/>
          <p:nvPr/>
        </p:nvPicPr>
        <p:blipFill rotWithShape="1">
          <a:blip r:embed="rId8">
            <a:alphaModFix/>
          </a:blip>
          <a:srcRect b="0" l="0" r="29819" t="14697"/>
          <a:stretch/>
        </p:blipFill>
        <p:spPr>
          <a:xfrm>
            <a:off x="4421600" y="1566300"/>
            <a:ext cx="3055626" cy="2010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54"/>
          <p:cNvSpPr txBox="1"/>
          <p:nvPr/>
        </p:nvSpPr>
        <p:spPr>
          <a:xfrm>
            <a:off x="215799" y="208941"/>
            <a:ext cx="8150700" cy="661200"/>
          </a:xfrm>
          <a:prstGeom prst="rect">
            <a:avLst/>
          </a:prstGeom>
          <a:noFill/>
          <a:ln>
            <a:noFill/>
          </a:ln>
        </p:spPr>
        <p:txBody>
          <a:bodyPr anchorCtr="0" anchor="ctr" bIns="31725" lIns="63500" spcFirstLastPara="1" rIns="63500" wrap="square" tIns="31725">
            <a:normAutofit/>
          </a:bodyPr>
          <a:lstStyle/>
          <a:p>
            <a:pPr indent="0" lvl="0" marL="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Word Wall v2 (10-15 minutes)</a:t>
            </a:r>
            <a:endParaRPr sz="2200">
              <a:solidFill>
                <a:srgbClr val="1B0133"/>
              </a:solidFill>
              <a:latin typeface="DM Sans"/>
              <a:ea typeface="DM Sans"/>
              <a:cs typeface="DM Sans"/>
              <a:sym typeface="DM Sans"/>
            </a:endParaRPr>
          </a:p>
        </p:txBody>
      </p:sp>
      <p:sp>
        <p:nvSpPr>
          <p:cNvPr id="473" name="Google Shape;473;p54"/>
          <p:cNvSpPr txBox="1"/>
          <p:nvPr/>
        </p:nvSpPr>
        <p:spPr>
          <a:xfrm>
            <a:off x="215794" y="1060181"/>
            <a:ext cx="4037100" cy="3440100"/>
          </a:xfrm>
          <a:prstGeom prst="rect">
            <a:avLst/>
          </a:prstGeom>
          <a:noFill/>
          <a:ln>
            <a:noFill/>
          </a:ln>
        </p:spPr>
        <p:txBody>
          <a:bodyPr anchorCtr="0" anchor="t" bIns="31725" lIns="63500" spcFirstLastPara="1" rIns="63500" wrap="square" tIns="31725">
            <a:spAutoFit/>
          </a:bodyPr>
          <a:lstStyle/>
          <a:p>
            <a:pPr indent="-209550" lvl="0" marL="317500" rtl="0" algn="l">
              <a:spcBef>
                <a:spcPts val="0"/>
              </a:spcBef>
              <a:spcAft>
                <a:spcPts val="0"/>
              </a:spcAft>
              <a:buClr>
                <a:schemeClr val="dk1"/>
              </a:buClr>
              <a:buSzPts val="900"/>
              <a:buFont typeface="Source Sans Pro"/>
              <a:buChar char="●"/>
            </a:pPr>
            <a:r>
              <a:rPr lang="en">
                <a:solidFill>
                  <a:schemeClr val="dk1"/>
                </a:solidFill>
                <a:latin typeface="Source Sans Pro"/>
                <a:ea typeface="Source Sans Pro"/>
                <a:cs typeface="Source Sans Pro"/>
                <a:sym typeface="Source Sans Pro"/>
              </a:rPr>
              <a:t>At the start of each class, Distribute the same Google doc to all tables</a:t>
            </a:r>
            <a:endParaRPr>
              <a:solidFill>
                <a:schemeClr val="dk1"/>
              </a:solidFill>
              <a:latin typeface="Source Sans Pro"/>
              <a:ea typeface="Source Sans Pro"/>
              <a:cs typeface="Source Sans Pro"/>
              <a:sym typeface="Source Sans Pro"/>
            </a:endParaRPr>
          </a:p>
          <a:p>
            <a:pPr indent="-209550" lvl="0" marL="317500" rtl="0" algn="l">
              <a:spcBef>
                <a:spcPts val="700"/>
              </a:spcBef>
              <a:spcAft>
                <a:spcPts val="0"/>
              </a:spcAft>
              <a:buClr>
                <a:schemeClr val="dk1"/>
              </a:buClr>
              <a:buSzPts val="900"/>
              <a:buFont typeface="Source Sans Pro"/>
              <a:buChar char="●"/>
            </a:pPr>
            <a:r>
              <a:rPr lang="en">
                <a:solidFill>
                  <a:schemeClr val="dk1"/>
                </a:solidFill>
                <a:latin typeface="Source Sans Pro"/>
                <a:ea typeface="Source Sans Pro"/>
                <a:cs typeface="Source Sans Pro"/>
                <a:sym typeface="Source Sans Pro"/>
              </a:rPr>
              <a:t>Set a timer for 10 minutes</a:t>
            </a:r>
            <a:endParaRPr>
              <a:solidFill>
                <a:schemeClr val="dk1"/>
              </a:solidFill>
              <a:latin typeface="Source Sans Pro"/>
              <a:ea typeface="Source Sans Pro"/>
              <a:cs typeface="Source Sans Pro"/>
              <a:sym typeface="Source Sans Pro"/>
            </a:endParaRPr>
          </a:p>
          <a:p>
            <a:pPr indent="-209550" lvl="0" marL="317500" rtl="0" algn="l">
              <a:spcBef>
                <a:spcPts val="700"/>
              </a:spcBef>
              <a:spcAft>
                <a:spcPts val="0"/>
              </a:spcAft>
              <a:buClr>
                <a:schemeClr val="dk1"/>
              </a:buClr>
              <a:buSzPts val="900"/>
              <a:buFont typeface="Source Sans Pro"/>
              <a:buChar char="●"/>
            </a:pPr>
            <a:r>
              <a:rPr lang="en">
                <a:solidFill>
                  <a:schemeClr val="dk1"/>
                </a:solidFill>
                <a:latin typeface="Source Sans Pro"/>
                <a:ea typeface="Source Sans Pro"/>
                <a:cs typeface="Source Sans Pro"/>
                <a:sym typeface="Source Sans Pro"/>
              </a:rPr>
              <a:t>Ask learners to spend the next 10 minutes reviewing and contributing to the doc, which can include definitions, examples, illustrations, and real-world connections</a:t>
            </a:r>
            <a:endParaRPr>
              <a:solidFill>
                <a:schemeClr val="dk1"/>
              </a:solidFill>
              <a:latin typeface="Source Sans Pro"/>
              <a:ea typeface="Source Sans Pro"/>
              <a:cs typeface="Source Sans Pro"/>
              <a:sym typeface="Source Sans Pro"/>
            </a:endParaRPr>
          </a:p>
          <a:p>
            <a:pPr indent="-209550" lvl="0" marL="317500" rtl="0" algn="l">
              <a:spcBef>
                <a:spcPts val="700"/>
              </a:spcBef>
              <a:spcAft>
                <a:spcPts val="0"/>
              </a:spcAft>
              <a:buClr>
                <a:schemeClr val="dk1"/>
              </a:buClr>
              <a:buSzPts val="900"/>
              <a:buFont typeface="Source Sans Pro"/>
              <a:buChar char="●"/>
            </a:pPr>
            <a:r>
              <a:rPr lang="en">
                <a:solidFill>
                  <a:schemeClr val="dk1"/>
                </a:solidFill>
                <a:latin typeface="Source Sans Pro"/>
                <a:ea typeface="Source Sans Pro"/>
                <a:cs typeface="Source Sans Pro"/>
                <a:sym typeface="Source Sans Pro"/>
              </a:rPr>
              <a:t>Share the link to all learners in your LMS or the Q&amp;A tab so that learners can refer back to it at any time </a:t>
            </a:r>
            <a:endParaRPr>
              <a:solidFill>
                <a:schemeClr val="dk1"/>
              </a:solidFill>
              <a:latin typeface="Source Sans Pro"/>
              <a:ea typeface="Source Sans Pro"/>
              <a:cs typeface="Source Sans Pro"/>
              <a:sym typeface="Source Sans Pro"/>
            </a:endParaRPr>
          </a:p>
          <a:p>
            <a:pPr indent="-209550" lvl="0" marL="317500" rtl="0" algn="l">
              <a:spcBef>
                <a:spcPts val="700"/>
              </a:spcBef>
              <a:spcAft>
                <a:spcPts val="700"/>
              </a:spcAft>
              <a:buClr>
                <a:schemeClr val="dk1"/>
              </a:buClr>
              <a:buSzPts val="900"/>
              <a:buFont typeface="Source Sans Pro"/>
              <a:buChar char="●"/>
            </a:pPr>
            <a:r>
              <a:rPr lang="en">
                <a:solidFill>
                  <a:schemeClr val="dk1"/>
                </a:solidFill>
                <a:latin typeface="Source Sans Pro"/>
                <a:ea typeface="Source Sans Pro"/>
                <a:cs typeface="Source Sans Pro"/>
                <a:sym typeface="Source Sans Pro"/>
              </a:rPr>
              <a:t>The Word Wall will now be a repository of knowledge, information and connected content for learners to use for their own study and learning process</a:t>
            </a:r>
            <a:endParaRPr sz="1100">
              <a:latin typeface="Source Sans Pro"/>
              <a:ea typeface="Source Sans Pro"/>
              <a:cs typeface="Source Sans Pro"/>
              <a:sym typeface="Source Sans Pro"/>
            </a:endParaRPr>
          </a:p>
        </p:txBody>
      </p:sp>
      <p:sp>
        <p:nvSpPr>
          <p:cNvPr id="474" name="Google Shape;474;p54"/>
          <p:cNvSpPr txBox="1"/>
          <p:nvPr/>
        </p:nvSpPr>
        <p:spPr>
          <a:xfrm>
            <a:off x="1344975" y="4863788"/>
            <a:ext cx="6673200" cy="218100"/>
          </a:xfrm>
          <a:prstGeom prst="rect">
            <a:avLst/>
          </a:prstGeom>
          <a:noFill/>
          <a:ln>
            <a:noFill/>
          </a:ln>
        </p:spPr>
        <p:txBody>
          <a:bodyPr anchorCtr="0" anchor="t" bIns="31725" lIns="63500" spcFirstLastPara="1" rIns="63500" wrap="square" tIns="317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Creating Random Table Groups</a:t>
            </a:r>
            <a:r>
              <a:rPr lang="en" sz="1000"/>
              <a:t> </a:t>
            </a:r>
            <a:r>
              <a:rPr lang="en" sz="1000">
                <a:solidFill>
                  <a:srgbClr val="1C1C1C"/>
                </a:solidFill>
                <a:latin typeface="DM Sans"/>
                <a:ea typeface="DM Sans"/>
                <a:cs typeface="DM Sans"/>
                <a:sym typeface="DM Sans"/>
              </a:rPr>
              <a:t>| </a:t>
            </a:r>
            <a:r>
              <a:rPr b="0" i="0" lang="en" sz="1000" u="sng" cap="none" strike="noStrike">
                <a:solidFill>
                  <a:schemeClr val="hlink"/>
                </a:solidFill>
                <a:latin typeface="DM Sans"/>
                <a:ea typeface="DM Sans"/>
                <a:cs typeface="DM Sans"/>
                <a:sym typeface="DM Sans"/>
                <a:hlinkClick r:id="rId5"/>
              </a:rPr>
              <a:t>Distributing documents</a:t>
            </a:r>
            <a:r>
              <a:rPr b="0" i="0" lang="en" sz="1000" cap="none" strike="noStrike">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b="0" i="0" lang="en" sz="1000" u="sng" cap="none" strike="noStrike">
                <a:solidFill>
                  <a:schemeClr val="hlink"/>
                </a:solidFill>
                <a:latin typeface="DM Sans"/>
                <a:ea typeface="DM Sans"/>
                <a:cs typeface="DM Sans"/>
                <a:sym typeface="DM Sans"/>
                <a:hlinkClick r:id="rId6"/>
              </a:rPr>
              <a:t>Setting a Timer</a:t>
            </a:r>
            <a:endParaRPr b="1" i="0" sz="1100" u="none" cap="none" strike="noStrike">
              <a:solidFill>
                <a:srgbClr val="0C0C0C"/>
              </a:solidFill>
              <a:latin typeface="DM Sans"/>
              <a:ea typeface="DM Sans"/>
              <a:cs typeface="DM Sans"/>
              <a:sym typeface="DM Sans"/>
            </a:endParaRPr>
          </a:p>
        </p:txBody>
      </p:sp>
      <p:pic>
        <p:nvPicPr>
          <p:cNvPr id="475" name="Google Shape;475;p54"/>
          <p:cNvPicPr preferRelativeResize="0"/>
          <p:nvPr/>
        </p:nvPicPr>
        <p:blipFill>
          <a:blip r:embed="rId7">
            <a:alphaModFix/>
          </a:blip>
          <a:stretch>
            <a:fillRect/>
          </a:stretch>
        </p:blipFill>
        <p:spPr>
          <a:xfrm>
            <a:off x="4252900" y="1124274"/>
            <a:ext cx="4572001" cy="2710155"/>
          </a:xfrm>
          <a:prstGeom prst="rect">
            <a:avLst/>
          </a:prstGeom>
          <a:noFill/>
          <a:ln>
            <a:noFill/>
          </a:ln>
        </p:spPr>
      </p:pic>
      <p:pic>
        <p:nvPicPr>
          <p:cNvPr id="476" name="Google Shape;476;p54"/>
          <p:cNvPicPr preferRelativeResize="0"/>
          <p:nvPr/>
        </p:nvPicPr>
        <p:blipFill rotWithShape="1">
          <a:blip r:embed="rId8">
            <a:alphaModFix/>
          </a:blip>
          <a:srcRect b="18099" l="19630" r="13893" t="9677"/>
          <a:stretch/>
        </p:blipFill>
        <p:spPr>
          <a:xfrm>
            <a:off x="4252900" y="1627597"/>
            <a:ext cx="3163877" cy="18883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55"/>
          <p:cNvSpPr txBox="1"/>
          <p:nvPr>
            <p:ph idx="4294967295" type="body"/>
          </p:nvPr>
        </p:nvSpPr>
        <p:spPr>
          <a:xfrm>
            <a:off x="323250" y="987219"/>
            <a:ext cx="4800900" cy="3416400"/>
          </a:xfrm>
          <a:prstGeom prst="rect">
            <a:avLst/>
          </a:prstGeom>
        </p:spPr>
        <p:txBody>
          <a:bodyPr anchorCtr="0" anchor="ctr" bIns="19050" lIns="19050" spcFirstLastPara="1" rIns="19050" wrap="square" tIns="19050">
            <a:noAutofit/>
          </a:bodyPr>
          <a:lstStyle/>
          <a:p>
            <a:pPr indent="0" lvl="0" marL="0" rtl="0" algn="l">
              <a:lnSpc>
                <a:spcPct val="100000"/>
              </a:lnSpc>
              <a:spcBef>
                <a:spcPts val="0"/>
              </a:spcBef>
              <a:spcAft>
                <a:spcPts val="0"/>
              </a:spcAft>
              <a:buNone/>
            </a:pPr>
            <a:r>
              <a:rPr lang="en" sz="1500"/>
              <a:t>This is a strategy to model at the beginning of the course and to use throughout. This can help with redirecting questions to promote learner independence and to encourage peer-to-peer interaction</a:t>
            </a:r>
            <a:endParaRPr sz="1500"/>
          </a:p>
          <a:p>
            <a:pPr indent="-323850" lvl="0" marL="317500" rtl="0" algn="l">
              <a:lnSpc>
                <a:spcPct val="100000"/>
              </a:lnSpc>
              <a:spcBef>
                <a:spcPts val="700"/>
              </a:spcBef>
              <a:spcAft>
                <a:spcPts val="0"/>
              </a:spcAft>
              <a:buSzPts val="1500"/>
              <a:buChar char="•"/>
            </a:pPr>
            <a:r>
              <a:rPr lang="en" sz="1500"/>
              <a:t>When a learner asks a question during a session, have a minimum of 3 students (or less depending on the size of your course) try to answer the question before you will answer the question as the instructor</a:t>
            </a:r>
            <a:endParaRPr sz="1500"/>
          </a:p>
          <a:p>
            <a:pPr indent="-323850" lvl="0" marL="317500" rtl="0" algn="l">
              <a:lnSpc>
                <a:spcPct val="100000"/>
              </a:lnSpc>
              <a:spcBef>
                <a:spcPts val="700"/>
              </a:spcBef>
              <a:spcAft>
                <a:spcPts val="0"/>
              </a:spcAft>
              <a:buSzPts val="1500"/>
              <a:buChar char="•"/>
            </a:pPr>
            <a:r>
              <a:rPr lang="en" sz="1500"/>
              <a:t>Direct learners to post and answer their questions in the Q&amp;A tab</a:t>
            </a:r>
            <a:endParaRPr sz="1100">
              <a:latin typeface="Arial"/>
              <a:ea typeface="Arial"/>
              <a:cs typeface="Arial"/>
              <a:sym typeface="Arial"/>
            </a:endParaRPr>
          </a:p>
          <a:p>
            <a:pPr indent="-323850" lvl="0" marL="317500" rtl="0" algn="l">
              <a:lnSpc>
                <a:spcPct val="100000"/>
              </a:lnSpc>
              <a:spcBef>
                <a:spcPts val="700"/>
              </a:spcBef>
              <a:spcAft>
                <a:spcPts val="700"/>
              </a:spcAft>
              <a:buSzPts val="1500"/>
              <a:buChar char="•"/>
            </a:pPr>
            <a:r>
              <a:rPr lang="en" sz="1500"/>
              <a:t>As the instructor, you can moderate the answers by verifying them or contributing answers yourself</a:t>
            </a:r>
            <a:endParaRPr/>
          </a:p>
        </p:txBody>
      </p:sp>
      <p:sp>
        <p:nvSpPr>
          <p:cNvPr id="483" name="Google Shape;483;p55"/>
          <p:cNvSpPr txBox="1"/>
          <p:nvPr/>
        </p:nvSpPr>
        <p:spPr>
          <a:xfrm>
            <a:off x="1047938" y="4803919"/>
            <a:ext cx="69375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30000"/>
              </a:lnSpc>
              <a:spcBef>
                <a:spcPts val="0"/>
              </a:spcBef>
              <a:spcAft>
                <a:spcPts val="0"/>
              </a:spcAft>
              <a:buNone/>
            </a:pPr>
            <a:r>
              <a:rPr b="0" i="0" lang="en" sz="1000" u="none" cap="none" strike="noStrike">
                <a:solidFill>
                  <a:srgbClr val="1C1C1C"/>
                </a:solidFill>
                <a:latin typeface="DM Sans"/>
                <a:ea typeface="DM Sans"/>
                <a:cs typeface="DM Sans"/>
                <a:sym typeface="DM Sans"/>
              </a:rPr>
              <a:t>Related Guides:</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3"/>
              </a:rPr>
              <a:t>Moderating the Q&amp;A</a:t>
            </a:r>
            <a:endParaRPr b="1" i="0" sz="1100" u="none" cap="none" strike="noStrike">
              <a:solidFill>
                <a:srgbClr val="0C0C0C"/>
              </a:solidFill>
              <a:highlight>
                <a:srgbClr val="FFFFFF"/>
              </a:highlight>
              <a:latin typeface="DM Sans"/>
              <a:ea typeface="DM Sans"/>
              <a:cs typeface="DM Sans"/>
              <a:sym typeface="DM Sans"/>
            </a:endParaRPr>
          </a:p>
        </p:txBody>
      </p:sp>
      <p:sp>
        <p:nvSpPr>
          <p:cNvPr id="484" name="Google Shape;484;p55"/>
          <p:cNvSpPr txBox="1"/>
          <p:nvPr/>
        </p:nvSpPr>
        <p:spPr>
          <a:xfrm>
            <a:off x="216249" y="372916"/>
            <a:ext cx="8150700" cy="661200"/>
          </a:xfrm>
          <a:prstGeom prst="rect">
            <a:avLst/>
          </a:prstGeom>
          <a:noFill/>
          <a:ln>
            <a:noFill/>
          </a:ln>
        </p:spPr>
        <p:txBody>
          <a:bodyPr anchorCtr="0" anchor="ctr" bIns="31725" lIns="63500" spcFirstLastPara="1" rIns="63500" wrap="square" tIns="31725">
            <a:normAutofit/>
          </a:bodyPr>
          <a:lstStyle/>
          <a:p>
            <a:pPr indent="0" lvl="0" marL="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Three Before Me (no time limit)</a:t>
            </a:r>
            <a:endParaRPr sz="2200">
              <a:solidFill>
                <a:srgbClr val="1B0133"/>
              </a:solidFill>
              <a:latin typeface="DM Sans"/>
              <a:ea typeface="DM Sans"/>
              <a:cs typeface="DM Sans"/>
              <a:sym typeface="DM Sans"/>
            </a:endParaRPr>
          </a:p>
        </p:txBody>
      </p:sp>
      <p:pic>
        <p:nvPicPr>
          <p:cNvPr id="485" name="Google Shape;485;p55"/>
          <p:cNvPicPr preferRelativeResize="0"/>
          <p:nvPr/>
        </p:nvPicPr>
        <p:blipFill>
          <a:blip r:embed="rId4">
            <a:alphaModFix/>
          </a:blip>
          <a:stretch>
            <a:fillRect/>
          </a:stretch>
        </p:blipFill>
        <p:spPr>
          <a:xfrm>
            <a:off x="5630525" y="620275"/>
            <a:ext cx="2568276" cy="3154776"/>
          </a:xfrm>
          <a:prstGeom prst="rect">
            <a:avLst/>
          </a:prstGeom>
          <a:noFill/>
          <a:ln>
            <a:noFill/>
          </a:ln>
        </p:spPr>
      </p:pic>
      <p:pic>
        <p:nvPicPr>
          <p:cNvPr id="486" name="Google Shape;486;p55"/>
          <p:cNvPicPr preferRelativeResize="0"/>
          <p:nvPr/>
        </p:nvPicPr>
        <p:blipFill>
          <a:blip r:embed="rId5">
            <a:alphaModFix/>
          </a:blip>
          <a:stretch>
            <a:fillRect/>
          </a:stretch>
        </p:blipFill>
        <p:spPr>
          <a:xfrm>
            <a:off x="5630525" y="3775050"/>
            <a:ext cx="2568275" cy="81872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pic>
        <p:nvPicPr>
          <p:cNvPr id="492" name="Google Shape;492;p56"/>
          <p:cNvPicPr preferRelativeResize="0"/>
          <p:nvPr/>
        </p:nvPicPr>
        <p:blipFill>
          <a:blip r:embed="rId3">
            <a:alphaModFix/>
          </a:blip>
          <a:stretch>
            <a:fillRect/>
          </a:stretch>
        </p:blipFill>
        <p:spPr>
          <a:xfrm>
            <a:off x="4734550" y="1259474"/>
            <a:ext cx="4101126" cy="2397850"/>
          </a:xfrm>
          <a:prstGeom prst="rect">
            <a:avLst/>
          </a:prstGeom>
          <a:noFill/>
          <a:ln>
            <a:noFill/>
          </a:ln>
        </p:spPr>
      </p:pic>
      <p:pic>
        <p:nvPicPr>
          <p:cNvPr id="493" name="Google Shape;493;p56"/>
          <p:cNvPicPr preferRelativeResize="0"/>
          <p:nvPr/>
        </p:nvPicPr>
        <p:blipFill rotWithShape="1">
          <a:blip r:embed="rId4">
            <a:alphaModFix/>
          </a:blip>
          <a:srcRect b="0" l="0" r="28693" t="16008"/>
          <a:stretch/>
        </p:blipFill>
        <p:spPr>
          <a:xfrm>
            <a:off x="4734555" y="1545876"/>
            <a:ext cx="2831048" cy="1825033"/>
          </a:xfrm>
          <a:prstGeom prst="rect">
            <a:avLst/>
          </a:prstGeom>
          <a:noFill/>
          <a:ln>
            <a:noFill/>
          </a:ln>
        </p:spPr>
      </p:pic>
      <p:sp>
        <p:nvSpPr>
          <p:cNvPr id="494" name="Google Shape;494;p56"/>
          <p:cNvSpPr txBox="1"/>
          <p:nvPr>
            <p:ph idx="4294967295" type="body"/>
          </p:nvPr>
        </p:nvSpPr>
        <p:spPr>
          <a:xfrm>
            <a:off x="311700" y="1081850"/>
            <a:ext cx="4332600" cy="3420000"/>
          </a:xfrm>
          <a:prstGeom prst="rect">
            <a:avLst/>
          </a:prstGeom>
        </p:spPr>
        <p:txBody>
          <a:bodyPr anchorCtr="0" anchor="ctr" bIns="19050" lIns="19050" spcFirstLastPara="1" rIns="19050" wrap="square" tIns="19050">
            <a:noAutofit/>
          </a:bodyPr>
          <a:lstStyle/>
          <a:p>
            <a:pPr indent="-317500" lvl="0" marL="317500" rtl="0" algn="l">
              <a:lnSpc>
                <a:spcPct val="100000"/>
              </a:lnSpc>
              <a:spcBef>
                <a:spcPts val="0"/>
              </a:spcBef>
              <a:spcAft>
                <a:spcPts val="0"/>
              </a:spcAft>
              <a:buSzPts val="1400"/>
              <a:buChar char="•"/>
            </a:pPr>
            <a:r>
              <a:rPr lang="en" sz="1400"/>
              <a:t>Open Table whiteboards </a:t>
            </a:r>
            <a:endParaRPr sz="1400"/>
          </a:p>
          <a:p>
            <a:pPr indent="-317500" lvl="0" marL="317500" rtl="0" algn="l">
              <a:lnSpc>
                <a:spcPct val="100000"/>
              </a:lnSpc>
              <a:spcBef>
                <a:spcPts val="700"/>
              </a:spcBef>
              <a:spcAft>
                <a:spcPts val="0"/>
              </a:spcAft>
              <a:buSzPts val="1400"/>
              <a:buChar char="•"/>
            </a:pPr>
            <a:r>
              <a:rPr lang="en" sz="1400"/>
              <a:t>Ask learners to add their ideas and comments to their table whiteboard</a:t>
            </a:r>
            <a:endParaRPr sz="1400"/>
          </a:p>
          <a:p>
            <a:pPr indent="-241300" lvl="1" marL="635000" rtl="0" algn="l">
              <a:lnSpc>
                <a:spcPct val="100000"/>
              </a:lnSpc>
              <a:spcBef>
                <a:spcPts val="0"/>
              </a:spcBef>
              <a:spcAft>
                <a:spcPts val="0"/>
              </a:spcAft>
              <a:buSzPts val="1400"/>
              <a:buChar char="○"/>
            </a:pPr>
            <a:r>
              <a:rPr lang="en" sz="1400"/>
              <a:t>You can provide additional structure by asking learners to construct a scrum board, concept map, takeaways from a short lecture or case study debrief</a:t>
            </a:r>
            <a:endParaRPr sz="1400"/>
          </a:p>
          <a:p>
            <a:pPr indent="-317500" lvl="0" marL="317500" rtl="0" algn="l">
              <a:lnSpc>
                <a:spcPct val="100000"/>
              </a:lnSpc>
              <a:spcBef>
                <a:spcPts val="0"/>
              </a:spcBef>
              <a:spcAft>
                <a:spcPts val="0"/>
              </a:spcAft>
              <a:buSzPts val="1400"/>
              <a:buChar char="•"/>
            </a:pPr>
            <a:r>
              <a:rPr lang="en" sz="1400"/>
              <a:t>Set a timer for 5 minutes</a:t>
            </a:r>
            <a:endParaRPr sz="1400"/>
          </a:p>
          <a:p>
            <a:pPr indent="-317500" lvl="0" marL="317500" rtl="0" algn="l">
              <a:lnSpc>
                <a:spcPct val="100000"/>
              </a:lnSpc>
              <a:spcBef>
                <a:spcPts val="700"/>
              </a:spcBef>
              <a:spcAft>
                <a:spcPts val="0"/>
              </a:spcAft>
              <a:buSzPts val="1400"/>
              <a:buChar char="•"/>
            </a:pPr>
            <a:r>
              <a:rPr lang="en" sz="1400"/>
              <a:t>Once the time elapses, ask learners to rotate to the immediate next table and access the Table whiteboard, continuing till learners return to their original table</a:t>
            </a:r>
            <a:endParaRPr sz="1400"/>
          </a:p>
          <a:p>
            <a:pPr indent="-317500" lvl="0" marL="317500" rtl="0" algn="l">
              <a:lnSpc>
                <a:spcPct val="100000"/>
              </a:lnSpc>
              <a:spcBef>
                <a:spcPts val="700"/>
              </a:spcBef>
              <a:spcAft>
                <a:spcPts val="0"/>
              </a:spcAft>
              <a:buSzPts val="1400"/>
              <a:buChar char="•"/>
            </a:pPr>
            <a:r>
              <a:rPr lang="en" sz="1400"/>
              <a:t>Learners can gain new understandings from other groups, fill in gaps or contribute new ideas </a:t>
            </a:r>
            <a:endParaRPr sz="1400"/>
          </a:p>
          <a:p>
            <a:pPr indent="0" lvl="0" marL="317500" rtl="0" algn="l">
              <a:lnSpc>
                <a:spcPct val="100000"/>
              </a:lnSpc>
              <a:spcBef>
                <a:spcPts val="700"/>
              </a:spcBef>
              <a:spcAft>
                <a:spcPts val="700"/>
              </a:spcAft>
              <a:buNone/>
            </a:pPr>
            <a:r>
              <a:t/>
            </a:r>
            <a:endParaRPr sz="1400"/>
          </a:p>
        </p:txBody>
      </p:sp>
      <p:sp>
        <p:nvSpPr>
          <p:cNvPr id="495" name="Google Shape;495;p56"/>
          <p:cNvSpPr txBox="1"/>
          <p:nvPr/>
        </p:nvSpPr>
        <p:spPr>
          <a:xfrm>
            <a:off x="1344975" y="4863788"/>
            <a:ext cx="66732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5"/>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6"/>
              </a:rPr>
              <a:t>Table whiteboards</a:t>
            </a:r>
            <a:r>
              <a:rPr b="0" i="0" lang="en" sz="1000" u="none" cap="none" strike="noStrike">
                <a:solidFill>
                  <a:srgbClr val="1C1C1C"/>
                </a:solidFill>
                <a:latin typeface="DM Sans"/>
                <a:ea typeface="DM Sans"/>
                <a:cs typeface="DM Sans"/>
                <a:sym typeface="DM Sans"/>
              </a:rPr>
              <a:t> | </a:t>
            </a:r>
            <a:r>
              <a:rPr b="0" i="0" lang="en" sz="1000" u="sng" cap="none" strike="noStrike">
                <a:solidFill>
                  <a:schemeClr val="hlink"/>
                </a:solidFill>
                <a:latin typeface="DM Sans"/>
                <a:ea typeface="DM Sans"/>
                <a:cs typeface="DM Sans"/>
                <a:sym typeface="DM Sans"/>
                <a:hlinkClick r:id="rId7"/>
              </a:rPr>
              <a:t>Setting a Timer</a:t>
            </a:r>
            <a:endParaRPr b="1" i="0" sz="1100" u="none" cap="none" strike="noStrike">
              <a:solidFill>
                <a:srgbClr val="0C0C0C"/>
              </a:solidFill>
              <a:latin typeface="DM Sans"/>
              <a:ea typeface="DM Sans"/>
              <a:cs typeface="DM Sans"/>
              <a:sym typeface="DM Sans"/>
            </a:endParaRPr>
          </a:p>
        </p:txBody>
      </p:sp>
      <p:sp>
        <p:nvSpPr>
          <p:cNvPr id="496" name="Google Shape;496;p56"/>
          <p:cNvSpPr txBox="1"/>
          <p:nvPr/>
        </p:nvSpPr>
        <p:spPr>
          <a:xfrm>
            <a:off x="216249" y="372916"/>
            <a:ext cx="8150700" cy="661200"/>
          </a:xfrm>
          <a:prstGeom prst="rect">
            <a:avLst/>
          </a:prstGeom>
          <a:noFill/>
          <a:ln>
            <a:noFill/>
          </a:ln>
        </p:spPr>
        <p:txBody>
          <a:bodyPr anchorCtr="0" anchor="ctr" bIns="31725" lIns="63500" spcFirstLastPara="1" rIns="63500" wrap="square" tIns="31725">
            <a:normAutofit/>
          </a:bodyPr>
          <a:lstStyle/>
          <a:p>
            <a:pPr indent="0" lvl="0" marL="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Table/Gallery Walk (20 minutes)</a:t>
            </a:r>
            <a:endParaRPr sz="2200">
              <a:solidFill>
                <a:srgbClr val="1B0133"/>
              </a:solidFill>
              <a:latin typeface="DM Sans"/>
              <a:ea typeface="DM Sans"/>
              <a:cs typeface="DM Sans"/>
              <a:sym typeface="DM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7"/>
          <p:cNvSpPr txBox="1"/>
          <p:nvPr>
            <p:ph idx="4294967295" type="body"/>
          </p:nvPr>
        </p:nvSpPr>
        <p:spPr>
          <a:xfrm>
            <a:off x="311700" y="1152475"/>
            <a:ext cx="3953400" cy="3416400"/>
          </a:xfrm>
          <a:prstGeom prst="rect">
            <a:avLst/>
          </a:prstGeom>
        </p:spPr>
        <p:txBody>
          <a:bodyPr anchorCtr="0" anchor="ctr" bIns="19050" lIns="19050" spcFirstLastPara="1" rIns="19050" wrap="square" tIns="19050">
            <a:noAutofit/>
          </a:bodyPr>
          <a:lstStyle/>
          <a:p>
            <a:pPr indent="-279400" lvl="0" marL="317500" rtl="0" algn="l">
              <a:lnSpc>
                <a:spcPct val="100000"/>
              </a:lnSpc>
              <a:spcBef>
                <a:spcPts val="0"/>
              </a:spcBef>
              <a:spcAft>
                <a:spcPts val="0"/>
              </a:spcAft>
              <a:buClr>
                <a:srgbClr val="000000"/>
              </a:buClr>
              <a:buSzPts val="800"/>
              <a:buChar char="●"/>
            </a:pPr>
            <a:r>
              <a:rPr lang="en" sz="1300"/>
              <a:t>Open Table whiteboards or Distribute docs for individual tables</a:t>
            </a:r>
            <a:endParaRPr sz="1300"/>
          </a:p>
          <a:p>
            <a:pPr indent="-311150" lvl="1" marL="742950" rtl="0" algn="l">
              <a:lnSpc>
                <a:spcPct val="100000"/>
              </a:lnSpc>
              <a:spcBef>
                <a:spcPts val="0"/>
              </a:spcBef>
              <a:spcAft>
                <a:spcPts val="0"/>
              </a:spcAft>
              <a:buClr>
                <a:srgbClr val="000000"/>
              </a:buClr>
              <a:buSzPts val="1300"/>
              <a:buChar char="○"/>
            </a:pPr>
            <a:r>
              <a:rPr lang="en" sz="1300"/>
              <a:t>Pin the case study file to the table whiteboard OR</a:t>
            </a:r>
            <a:endParaRPr sz="1300"/>
          </a:p>
          <a:p>
            <a:pPr indent="-311150" lvl="1" marL="742950" rtl="0" algn="l">
              <a:lnSpc>
                <a:spcPct val="100000"/>
              </a:lnSpc>
              <a:spcBef>
                <a:spcPts val="0"/>
              </a:spcBef>
              <a:spcAft>
                <a:spcPts val="0"/>
              </a:spcAft>
              <a:buClr>
                <a:srgbClr val="000000"/>
              </a:buClr>
              <a:buSzPts val="1300"/>
              <a:buChar char="○"/>
            </a:pPr>
            <a:r>
              <a:rPr lang="en" sz="1300"/>
              <a:t>Configure the Google doc with the case study details</a:t>
            </a:r>
            <a:endParaRPr sz="1300"/>
          </a:p>
          <a:p>
            <a:pPr indent="-279400" lvl="0" marL="317500" rtl="0" algn="l">
              <a:lnSpc>
                <a:spcPct val="100000"/>
              </a:lnSpc>
              <a:spcBef>
                <a:spcPts val="0"/>
              </a:spcBef>
              <a:spcAft>
                <a:spcPts val="0"/>
              </a:spcAft>
              <a:buClr>
                <a:srgbClr val="000000"/>
              </a:buClr>
              <a:buSzPts val="800"/>
              <a:buChar char="●"/>
            </a:pPr>
            <a:r>
              <a:rPr lang="en" sz="1300"/>
              <a:t>Ask learners to analyze the case study as a group</a:t>
            </a:r>
            <a:endParaRPr sz="1100"/>
          </a:p>
          <a:p>
            <a:pPr indent="-279400" lvl="0" marL="317500" rtl="0" algn="l">
              <a:lnSpc>
                <a:spcPct val="100000"/>
              </a:lnSpc>
              <a:spcBef>
                <a:spcPts val="0"/>
              </a:spcBef>
              <a:spcAft>
                <a:spcPts val="0"/>
              </a:spcAft>
              <a:buClr>
                <a:srgbClr val="000000"/>
              </a:buClr>
              <a:buSzPts val="800"/>
              <a:buChar char="●"/>
            </a:pPr>
            <a:r>
              <a:rPr lang="en" sz="1300"/>
              <a:t>Set a timer for 15 minutes</a:t>
            </a:r>
            <a:endParaRPr sz="1300"/>
          </a:p>
          <a:p>
            <a:pPr indent="-279400" lvl="0" marL="317500" rtl="0" algn="l">
              <a:lnSpc>
                <a:spcPct val="100000"/>
              </a:lnSpc>
              <a:spcBef>
                <a:spcPts val="0"/>
              </a:spcBef>
              <a:spcAft>
                <a:spcPts val="0"/>
              </a:spcAft>
              <a:buClr>
                <a:srgbClr val="000000"/>
              </a:buClr>
              <a:buSzPts val="800"/>
              <a:buChar char="●"/>
            </a:pPr>
            <a:r>
              <a:rPr lang="en" sz="1300"/>
              <a:t>If desired, once the time elapses, ask learners to rotate to the immediate next table and access the Table whiteboard or Google doc continuing till learners return to their original table</a:t>
            </a:r>
            <a:endParaRPr sz="1300"/>
          </a:p>
          <a:p>
            <a:pPr indent="-279400" lvl="0" marL="317500" rtl="0" algn="l">
              <a:lnSpc>
                <a:spcPct val="100000"/>
              </a:lnSpc>
              <a:spcBef>
                <a:spcPts val="0"/>
              </a:spcBef>
              <a:spcAft>
                <a:spcPts val="0"/>
              </a:spcAft>
              <a:buClr>
                <a:srgbClr val="000000"/>
              </a:buClr>
              <a:buSzPts val="800"/>
              <a:buChar char="●"/>
            </a:pPr>
            <a:r>
              <a:rPr lang="en" sz="1300"/>
              <a:t>Learners can gain new understandings from other groups’ work, fill in gaps or contribute new ideas </a:t>
            </a:r>
            <a:endParaRPr sz="1300"/>
          </a:p>
          <a:p>
            <a:pPr indent="0" lvl="0" marL="317500" rtl="0" algn="l">
              <a:lnSpc>
                <a:spcPct val="100000"/>
              </a:lnSpc>
              <a:spcBef>
                <a:spcPts val="700"/>
              </a:spcBef>
              <a:spcAft>
                <a:spcPts val="0"/>
              </a:spcAft>
              <a:buNone/>
            </a:pPr>
            <a:r>
              <a:t/>
            </a:r>
            <a:endParaRPr sz="1300"/>
          </a:p>
          <a:p>
            <a:pPr indent="0" lvl="0" marL="0" rtl="0" algn="l">
              <a:spcBef>
                <a:spcPts val="700"/>
              </a:spcBef>
              <a:spcAft>
                <a:spcPts val="0"/>
              </a:spcAft>
              <a:buNone/>
            </a:pPr>
            <a:r>
              <a:t/>
            </a:r>
            <a:endParaRPr sz="1300"/>
          </a:p>
        </p:txBody>
      </p:sp>
      <p:pic>
        <p:nvPicPr>
          <p:cNvPr id="503" name="Google Shape;503;p57"/>
          <p:cNvPicPr preferRelativeResize="0"/>
          <p:nvPr/>
        </p:nvPicPr>
        <p:blipFill rotWithShape="1">
          <a:blip r:embed="rId3">
            <a:alphaModFix/>
          </a:blip>
          <a:srcRect b="0" l="0" r="27839" t="14639"/>
          <a:stretch/>
        </p:blipFill>
        <p:spPr>
          <a:xfrm>
            <a:off x="4265100" y="957925"/>
            <a:ext cx="3351449" cy="2235775"/>
          </a:xfrm>
          <a:prstGeom prst="rect">
            <a:avLst/>
          </a:prstGeom>
          <a:noFill/>
          <a:ln>
            <a:noFill/>
          </a:ln>
        </p:spPr>
      </p:pic>
      <p:sp>
        <p:nvSpPr>
          <p:cNvPr id="504" name="Google Shape;504;p57"/>
          <p:cNvSpPr txBox="1"/>
          <p:nvPr/>
        </p:nvSpPr>
        <p:spPr>
          <a:xfrm>
            <a:off x="1344975" y="4863788"/>
            <a:ext cx="66732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4"/>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5"/>
              </a:rPr>
              <a:t>Distributing documents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6"/>
              </a:rPr>
              <a:t>Table whiteboards</a:t>
            </a:r>
            <a:r>
              <a:rPr b="0" i="0" lang="en" sz="1000" u="none" cap="none" strike="noStrike">
                <a:solidFill>
                  <a:srgbClr val="1C1C1C"/>
                </a:solidFill>
                <a:latin typeface="DM Sans"/>
                <a:ea typeface="DM Sans"/>
                <a:cs typeface="DM Sans"/>
                <a:sym typeface="DM Sans"/>
              </a:rPr>
              <a:t> | </a:t>
            </a:r>
            <a:r>
              <a:rPr b="0" i="0" lang="en" sz="1000" u="sng" cap="none" strike="noStrike">
                <a:solidFill>
                  <a:schemeClr val="hlink"/>
                </a:solidFill>
                <a:latin typeface="DM Sans"/>
                <a:ea typeface="DM Sans"/>
                <a:cs typeface="DM Sans"/>
                <a:sym typeface="DM Sans"/>
                <a:hlinkClick r:id="rId7"/>
              </a:rPr>
              <a:t>Setting a Timer</a:t>
            </a:r>
            <a:endParaRPr b="1" i="0" sz="1100" u="none" cap="none" strike="noStrike">
              <a:solidFill>
                <a:srgbClr val="0C0C0C"/>
              </a:solidFill>
              <a:latin typeface="DM Sans"/>
              <a:ea typeface="DM Sans"/>
              <a:cs typeface="DM Sans"/>
              <a:sym typeface="DM Sans"/>
            </a:endParaRPr>
          </a:p>
        </p:txBody>
      </p:sp>
      <p:sp>
        <p:nvSpPr>
          <p:cNvPr id="505" name="Google Shape;505;p57"/>
          <p:cNvSpPr txBox="1"/>
          <p:nvPr/>
        </p:nvSpPr>
        <p:spPr>
          <a:xfrm>
            <a:off x="216249" y="296716"/>
            <a:ext cx="8150700" cy="661200"/>
          </a:xfrm>
          <a:prstGeom prst="rect">
            <a:avLst/>
          </a:prstGeom>
          <a:noFill/>
          <a:ln>
            <a:noFill/>
          </a:ln>
        </p:spPr>
        <p:txBody>
          <a:bodyPr anchorCtr="0" anchor="ctr" bIns="31725" lIns="63500" spcFirstLastPara="1" rIns="63500" wrap="square" tIns="31725">
            <a:normAutofit/>
          </a:bodyPr>
          <a:lstStyle/>
          <a:p>
            <a:pPr indent="0" lvl="0" marL="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Case Study Analysis (15-20 minutes)</a:t>
            </a:r>
            <a:endParaRPr sz="2200">
              <a:solidFill>
                <a:srgbClr val="1B0133"/>
              </a:solidFill>
              <a:latin typeface="DM Sans"/>
              <a:ea typeface="DM Sans"/>
              <a:cs typeface="DM Sans"/>
              <a:sym typeface="DM Sans"/>
            </a:endParaRPr>
          </a:p>
        </p:txBody>
      </p:sp>
      <p:pic>
        <p:nvPicPr>
          <p:cNvPr id="506" name="Google Shape;506;p57"/>
          <p:cNvPicPr preferRelativeResize="0"/>
          <p:nvPr/>
        </p:nvPicPr>
        <p:blipFill>
          <a:blip r:embed="rId8">
            <a:alphaModFix/>
          </a:blip>
          <a:stretch>
            <a:fillRect/>
          </a:stretch>
        </p:blipFill>
        <p:spPr>
          <a:xfrm>
            <a:off x="4734550" y="2097674"/>
            <a:ext cx="4101126" cy="2397850"/>
          </a:xfrm>
          <a:prstGeom prst="rect">
            <a:avLst/>
          </a:prstGeom>
          <a:noFill/>
          <a:ln>
            <a:noFill/>
          </a:ln>
        </p:spPr>
      </p:pic>
      <p:pic>
        <p:nvPicPr>
          <p:cNvPr id="507" name="Google Shape;507;p57"/>
          <p:cNvPicPr preferRelativeResize="0"/>
          <p:nvPr/>
        </p:nvPicPr>
        <p:blipFill rotWithShape="1">
          <a:blip r:embed="rId9">
            <a:alphaModFix/>
          </a:blip>
          <a:srcRect b="0" l="0" r="28693" t="16008"/>
          <a:stretch/>
        </p:blipFill>
        <p:spPr>
          <a:xfrm>
            <a:off x="4734555" y="2384076"/>
            <a:ext cx="2831048" cy="182503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58"/>
          <p:cNvSpPr txBox="1"/>
          <p:nvPr>
            <p:ph idx="4294967295" type="body"/>
          </p:nvPr>
        </p:nvSpPr>
        <p:spPr>
          <a:xfrm>
            <a:off x="311700" y="1152475"/>
            <a:ext cx="3953400" cy="3416400"/>
          </a:xfrm>
          <a:prstGeom prst="rect">
            <a:avLst/>
          </a:prstGeom>
        </p:spPr>
        <p:txBody>
          <a:bodyPr anchorCtr="0" anchor="ctr" bIns="19050" lIns="19050" spcFirstLastPara="1" rIns="19050" wrap="square" tIns="19050">
            <a:noAutofit/>
          </a:bodyPr>
          <a:lstStyle/>
          <a:p>
            <a:pPr indent="-317500" lvl="0" marL="317500" rtl="0" algn="l">
              <a:lnSpc>
                <a:spcPct val="100000"/>
              </a:lnSpc>
              <a:spcBef>
                <a:spcPts val="0"/>
              </a:spcBef>
              <a:spcAft>
                <a:spcPts val="0"/>
              </a:spcAft>
              <a:buClr>
                <a:srgbClr val="000000"/>
              </a:buClr>
              <a:buSzPts val="1400"/>
              <a:buChar char="●"/>
            </a:pPr>
            <a:r>
              <a:rPr lang="en" sz="1400"/>
              <a:t>Edit tables names according to learner groups</a:t>
            </a:r>
            <a:endParaRPr sz="1400"/>
          </a:p>
          <a:p>
            <a:pPr indent="-317500" lvl="1" marL="742950" rtl="0" algn="l">
              <a:lnSpc>
                <a:spcPct val="100000"/>
              </a:lnSpc>
              <a:spcBef>
                <a:spcPts val="0"/>
              </a:spcBef>
              <a:spcAft>
                <a:spcPts val="0"/>
              </a:spcAft>
              <a:buClr>
                <a:srgbClr val="000000"/>
              </a:buClr>
              <a:buSzPts val="1400"/>
              <a:buChar char="○"/>
            </a:pPr>
            <a:r>
              <a:rPr lang="en" sz="1400"/>
              <a:t>Can use group project names</a:t>
            </a:r>
            <a:endParaRPr sz="1400"/>
          </a:p>
          <a:p>
            <a:pPr indent="-317500" lvl="1" marL="742950" rtl="0" algn="l">
              <a:lnSpc>
                <a:spcPct val="100000"/>
              </a:lnSpc>
              <a:spcBef>
                <a:spcPts val="0"/>
              </a:spcBef>
              <a:spcAft>
                <a:spcPts val="0"/>
              </a:spcAft>
              <a:buClr>
                <a:srgbClr val="000000"/>
              </a:buClr>
              <a:buSzPts val="1400"/>
              <a:buChar char="○"/>
            </a:pPr>
            <a:r>
              <a:rPr lang="en" sz="1400"/>
              <a:t>Can use department, role, type of work</a:t>
            </a:r>
            <a:endParaRPr sz="1400"/>
          </a:p>
          <a:p>
            <a:pPr indent="-317500" lvl="0" marL="317500" rtl="0" algn="l">
              <a:lnSpc>
                <a:spcPct val="100000"/>
              </a:lnSpc>
              <a:spcBef>
                <a:spcPts val="0"/>
              </a:spcBef>
              <a:spcAft>
                <a:spcPts val="0"/>
              </a:spcAft>
              <a:buClr>
                <a:srgbClr val="000000"/>
              </a:buClr>
              <a:buSzPts val="1400"/>
              <a:buChar char="●"/>
            </a:pPr>
            <a:r>
              <a:rPr lang="en" sz="1400"/>
              <a:t>Open Table whiteboards or Distribute docs for individual tables</a:t>
            </a:r>
            <a:endParaRPr sz="1400"/>
          </a:p>
          <a:p>
            <a:pPr indent="-317500" lvl="0" marL="317500" rtl="0" algn="l">
              <a:lnSpc>
                <a:spcPct val="100000"/>
              </a:lnSpc>
              <a:spcBef>
                <a:spcPts val="0"/>
              </a:spcBef>
              <a:spcAft>
                <a:spcPts val="0"/>
              </a:spcAft>
              <a:buClr>
                <a:schemeClr val="dk1"/>
              </a:buClr>
              <a:buSzPts val="1400"/>
              <a:buChar char="●"/>
            </a:pPr>
            <a:r>
              <a:rPr lang="en" sz="1400"/>
              <a:t>Allow learners to join the appropriate table or arrange them using a preset</a:t>
            </a:r>
            <a:endParaRPr sz="1400"/>
          </a:p>
          <a:p>
            <a:pPr indent="-317500" lvl="0" marL="317500" rtl="0" algn="l">
              <a:lnSpc>
                <a:spcPct val="100000"/>
              </a:lnSpc>
              <a:spcBef>
                <a:spcPts val="0"/>
              </a:spcBef>
              <a:spcAft>
                <a:spcPts val="0"/>
              </a:spcAft>
              <a:buClr>
                <a:srgbClr val="000000"/>
              </a:buClr>
              <a:buSzPts val="1400"/>
              <a:buChar char="●"/>
            </a:pPr>
            <a:r>
              <a:rPr lang="en" sz="1400"/>
              <a:t>Ask learners to work together to detail how they will use what was presented in a real world scenario</a:t>
            </a:r>
            <a:endParaRPr sz="1400"/>
          </a:p>
          <a:p>
            <a:pPr indent="-317500" lvl="1" marL="742950" rtl="0" algn="l">
              <a:lnSpc>
                <a:spcPct val="100000"/>
              </a:lnSpc>
              <a:spcBef>
                <a:spcPts val="0"/>
              </a:spcBef>
              <a:spcAft>
                <a:spcPts val="0"/>
              </a:spcAft>
              <a:buClr>
                <a:srgbClr val="000000"/>
              </a:buClr>
              <a:buSzPts val="1400"/>
              <a:buChar char="○"/>
            </a:pPr>
            <a:r>
              <a:rPr lang="en" sz="1400"/>
              <a:t>This can be how they will apply what was presented in their own group work or role</a:t>
            </a:r>
            <a:endParaRPr sz="1400"/>
          </a:p>
          <a:p>
            <a:pPr indent="-317500" lvl="0" marL="317500" rtl="0" algn="l">
              <a:lnSpc>
                <a:spcPct val="100000"/>
              </a:lnSpc>
              <a:spcBef>
                <a:spcPts val="0"/>
              </a:spcBef>
              <a:spcAft>
                <a:spcPts val="0"/>
              </a:spcAft>
              <a:buClr>
                <a:srgbClr val="000000"/>
              </a:buClr>
              <a:buSzPts val="1400"/>
              <a:buChar char="●"/>
            </a:pPr>
            <a:r>
              <a:rPr lang="en" sz="1400"/>
              <a:t>Set a timer for 15 minutes</a:t>
            </a:r>
            <a:endParaRPr sz="1400"/>
          </a:p>
          <a:p>
            <a:pPr indent="0" lvl="0" marL="0" rtl="0" algn="l">
              <a:spcBef>
                <a:spcPts val="700"/>
              </a:spcBef>
              <a:spcAft>
                <a:spcPts val="0"/>
              </a:spcAft>
              <a:buNone/>
            </a:pPr>
            <a:r>
              <a:t/>
            </a:r>
            <a:endParaRPr sz="1400"/>
          </a:p>
        </p:txBody>
      </p:sp>
      <p:sp>
        <p:nvSpPr>
          <p:cNvPr id="514" name="Google Shape;514;p58"/>
          <p:cNvSpPr txBox="1"/>
          <p:nvPr/>
        </p:nvSpPr>
        <p:spPr>
          <a:xfrm>
            <a:off x="1344975" y="4863788"/>
            <a:ext cx="66732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Naming Tables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5"/>
              </a:rPr>
              <a:t>Distributing documents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6"/>
              </a:rPr>
              <a:t>Table whiteboards</a:t>
            </a:r>
            <a:r>
              <a:rPr b="0" i="0" lang="en" sz="1000" u="none" cap="none" strike="noStrike">
                <a:solidFill>
                  <a:srgbClr val="1C1C1C"/>
                </a:solidFill>
                <a:latin typeface="DM Sans"/>
                <a:ea typeface="DM Sans"/>
                <a:cs typeface="DM Sans"/>
                <a:sym typeface="DM Sans"/>
              </a:rPr>
              <a:t> | </a:t>
            </a:r>
            <a:r>
              <a:rPr b="0" i="0" lang="en" sz="1000" u="sng" cap="none" strike="noStrike">
                <a:solidFill>
                  <a:schemeClr val="hlink"/>
                </a:solidFill>
                <a:latin typeface="DM Sans"/>
                <a:ea typeface="DM Sans"/>
                <a:cs typeface="DM Sans"/>
                <a:sym typeface="DM Sans"/>
                <a:hlinkClick r:id="rId7"/>
              </a:rPr>
              <a:t>Setting a Timer</a:t>
            </a:r>
            <a:endParaRPr b="1" i="0" sz="1100" u="none" cap="none" strike="noStrike">
              <a:solidFill>
                <a:srgbClr val="0C0C0C"/>
              </a:solidFill>
              <a:latin typeface="DM Sans"/>
              <a:ea typeface="DM Sans"/>
              <a:cs typeface="DM Sans"/>
              <a:sym typeface="DM Sans"/>
            </a:endParaRPr>
          </a:p>
        </p:txBody>
      </p:sp>
      <p:sp>
        <p:nvSpPr>
          <p:cNvPr id="515" name="Google Shape;515;p58"/>
          <p:cNvSpPr txBox="1"/>
          <p:nvPr/>
        </p:nvSpPr>
        <p:spPr>
          <a:xfrm>
            <a:off x="216249" y="296716"/>
            <a:ext cx="8150700" cy="661200"/>
          </a:xfrm>
          <a:prstGeom prst="rect">
            <a:avLst/>
          </a:prstGeom>
          <a:noFill/>
          <a:ln>
            <a:noFill/>
          </a:ln>
        </p:spPr>
        <p:txBody>
          <a:bodyPr anchorCtr="0" anchor="ctr" bIns="31725" lIns="63500" spcFirstLastPara="1" rIns="63500" wrap="square" tIns="31725">
            <a:normAutofit/>
          </a:bodyPr>
          <a:lstStyle/>
          <a:p>
            <a:pPr indent="0" lvl="0" marL="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Real World Application (15-20 minutes)</a:t>
            </a:r>
            <a:endParaRPr sz="2200">
              <a:solidFill>
                <a:srgbClr val="1B0133"/>
              </a:solidFill>
              <a:latin typeface="DM Sans"/>
              <a:ea typeface="DM Sans"/>
              <a:cs typeface="DM Sans"/>
              <a:sym typeface="DM Sans"/>
            </a:endParaRPr>
          </a:p>
        </p:txBody>
      </p:sp>
      <p:pic>
        <p:nvPicPr>
          <p:cNvPr id="516" name="Google Shape;516;p58"/>
          <p:cNvPicPr preferRelativeResize="0"/>
          <p:nvPr/>
        </p:nvPicPr>
        <p:blipFill rotWithShape="1">
          <a:blip r:embed="rId8">
            <a:alphaModFix/>
          </a:blip>
          <a:srcRect b="0" l="0" r="27839" t="14639"/>
          <a:stretch/>
        </p:blipFill>
        <p:spPr>
          <a:xfrm>
            <a:off x="4265100" y="957925"/>
            <a:ext cx="3351449" cy="2235775"/>
          </a:xfrm>
          <a:prstGeom prst="rect">
            <a:avLst/>
          </a:prstGeom>
          <a:noFill/>
          <a:ln>
            <a:noFill/>
          </a:ln>
        </p:spPr>
      </p:pic>
      <p:pic>
        <p:nvPicPr>
          <p:cNvPr id="517" name="Google Shape;517;p58"/>
          <p:cNvPicPr preferRelativeResize="0"/>
          <p:nvPr/>
        </p:nvPicPr>
        <p:blipFill>
          <a:blip r:embed="rId9">
            <a:alphaModFix/>
          </a:blip>
          <a:stretch>
            <a:fillRect/>
          </a:stretch>
        </p:blipFill>
        <p:spPr>
          <a:xfrm>
            <a:off x="4734550" y="2097674"/>
            <a:ext cx="4101126" cy="2397850"/>
          </a:xfrm>
          <a:prstGeom prst="rect">
            <a:avLst/>
          </a:prstGeom>
          <a:noFill/>
          <a:ln>
            <a:noFill/>
          </a:ln>
        </p:spPr>
      </p:pic>
      <p:pic>
        <p:nvPicPr>
          <p:cNvPr id="518" name="Google Shape;518;p58"/>
          <p:cNvPicPr preferRelativeResize="0"/>
          <p:nvPr/>
        </p:nvPicPr>
        <p:blipFill rotWithShape="1">
          <a:blip r:embed="rId10">
            <a:alphaModFix/>
          </a:blip>
          <a:srcRect b="0" l="0" r="28693" t="16008"/>
          <a:stretch/>
        </p:blipFill>
        <p:spPr>
          <a:xfrm>
            <a:off x="4734555" y="2384076"/>
            <a:ext cx="2831048" cy="182503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59"/>
          <p:cNvSpPr txBox="1"/>
          <p:nvPr/>
        </p:nvSpPr>
        <p:spPr>
          <a:xfrm>
            <a:off x="1268775" y="4787600"/>
            <a:ext cx="7013400" cy="279600"/>
          </a:xfrm>
          <a:prstGeom prst="rect">
            <a:avLst/>
          </a:prstGeom>
          <a:noFill/>
          <a:ln>
            <a:noFill/>
          </a:ln>
        </p:spPr>
        <p:txBody>
          <a:bodyPr anchorCtr="0" anchor="t" bIns="31725" lIns="63500" spcFirstLastPara="1" rIns="63500" wrap="square" tIns="317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Distributing documents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5"/>
              </a:rPr>
              <a:t>Table whiteboards</a:t>
            </a:r>
            <a:r>
              <a:rPr b="0" i="0" lang="en" sz="1000" u="none" cap="none" strike="noStrike">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6"/>
              </a:rPr>
              <a:t>Moderating the Q&amp;A</a:t>
            </a:r>
            <a:r>
              <a:rPr lang="en"/>
              <a:t> </a:t>
            </a:r>
            <a:r>
              <a:rPr lang="en" sz="1000">
                <a:solidFill>
                  <a:srgbClr val="1C1C1C"/>
                </a:solidFill>
                <a:latin typeface="DM Sans"/>
                <a:ea typeface="DM Sans"/>
                <a:cs typeface="DM Sans"/>
                <a:sym typeface="DM Sans"/>
              </a:rPr>
              <a:t>| </a:t>
            </a:r>
            <a:r>
              <a:rPr b="0" i="0" lang="en" sz="1000" u="sng" cap="none" strike="noStrike">
                <a:solidFill>
                  <a:schemeClr val="hlink"/>
                </a:solidFill>
                <a:latin typeface="DM Sans"/>
                <a:ea typeface="DM Sans"/>
                <a:cs typeface="DM Sans"/>
                <a:sym typeface="DM Sans"/>
                <a:hlinkClick r:id="rId7"/>
              </a:rPr>
              <a:t>Setting a Timer</a:t>
            </a:r>
            <a:endParaRPr b="1" i="0" sz="1100" u="none" cap="none" strike="noStrike">
              <a:solidFill>
                <a:srgbClr val="0C0C0C"/>
              </a:solidFill>
              <a:latin typeface="DM Sans"/>
              <a:ea typeface="DM Sans"/>
              <a:cs typeface="DM Sans"/>
              <a:sym typeface="DM Sans"/>
            </a:endParaRPr>
          </a:p>
        </p:txBody>
      </p:sp>
      <p:sp>
        <p:nvSpPr>
          <p:cNvPr id="525" name="Google Shape;525;p59"/>
          <p:cNvSpPr txBox="1"/>
          <p:nvPr/>
        </p:nvSpPr>
        <p:spPr>
          <a:xfrm>
            <a:off x="306410" y="1044930"/>
            <a:ext cx="5268300" cy="3653100"/>
          </a:xfrm>
          <a:prstGeom prst="rect">
            <a:avLst/>
          </a:prstGeom>
          <a:noFill/>
          <a:ln>
            <a:noFill/>
          </a:ln>
        </p:spPr>
        <p:txBody>
          <a:bodyPr anchorCtr="0" anchor="t" bIns="31725" lIns="63500" spcFirstLastPara="1" rIns="63500" wrap="square" tIns="31725">
            <a:spAutoFit/>
          </a:bodyPr>
          <a:lstStyle/>
          <a:p>
            <a:pPr indent="-336550" lvl="0" marL="317500" marR="0" rtl="0" algn="l">
              <a:lnSpc>
                <a:spcPct val="100000"/>
              </a:lnSpc>
              <a:spcBef>
                <a:spcPts val="0"/>
              </a:spcBef>
              <a:spcAft>
                <a:spcPts val="0"/>
              </a:spcAft>
              <a:buClr>
                <a:srgbClr val="000000"/>
              </a:buClr>
              <a:buSzPts val="1700"/>
              <a:buFont typeface="Source Sans Pro"/>
              <a:buChar char="•"/>
            </a:pPr>
            <a:r>
              <a:rPr lang="en" sz="1700">
                <a:latin typeface="Source Sans Pro"/>
                <a:ea typeface="Source Sans Pro"/>
                <a:cs typeface="Source Sans Pro"/>
                <a:sym typeface="Source Sans Pro"/>
              </a:rPr>
              <a:t>Set the audio to Table Mode</a:t>
            </a:r>
            <a:endParaRPr sz="1700">
              <a:latin typeface="Source Sans Pro"/>
              <a:ea typeface="Source Sans Pro"/>
              <a:cs typeface="Source Sans Pro"/>
              <a:sym typeface="Source Sans Pro"/>
            </a:endParaRPr>
          </a:p>
          <a:p>
            <a:pPr indent="-336550" lvl="0" marL="317500" marR="0" rtl="0" algn="l">
              <a:lnSpc>
                <a:spcPct val="100000"/>
              </a:lnSpc>
              <a:spcBef>
                <a:spcPts val="700"/>
              </a:spcBef>
              <a:spcAft>
                <a:spcPts val="0"/>
              </a:spcAft>
              <a:buClr>
                <a:srgbClr val="000000"/>
              </a:buClr>
              <a:buSzPts val="1700"/>
              <a:buFont typeface="Source Sans Pro"/>
              <a:buChar char="•"/>
            </a:pPr>
            <a:r>
              <a:rPr lang="en" sz="1700">
                <a:latin typeface="Source Sans Pro"/>
                <a:ea typeface="Source Sans Pro"/>
                <a:cs typeface="Source Sans Pro"/>
                <a:sym typeface="Source Sans Pro"/>
              </a:rPr>
              <a:t>Use Distribute Docs or Table whiteboards for each table</a:t>
            </a:r>
            <a:endParaRPr sz="1700">
              <a:latin typeface="Source Sans Pro"/>
              <a:ea typeface="Source Sans Pro"/>
              <a:cs typeface="Source Sans Pro"/>
              <a:sym typeface="Source Sans Pro"/>
            </a:endParaRPr>
          </a:p>
          <a:p>
            <a:pPr indent="-336550" lvl="0" marL="317500" marR="0" rtl="0" algn="l">
              <a:lnSpc>
                <a:spcPct val="100000"/>
              </a:lnSpc>
              <a:spcBef>
                <a:spcPts val="700"/>
              </a:spcBef>
              <a:spcAft>
                <a:spcPts val="0"/>
              </a:spcAft>
              <a:buClr>
                <a:srgbClr val="000000"/>
              </a:buClr>
              <a:buSzPts val="1700"/>
              <a:buFont typeface="Source Sans Pro"/>
              <a:buChar char="•"/>
            </a:pPr>
            <a:r>
              <a:rPr i="0" lang="en" sz="1700" u="none" cap="none" strike="noStrike">
                <a:solidFill>
                  <a:srgbClr val="000000"/>
                </a:solidFill>
                <a:latin typeface="Source Sans Pro"/>
                <a:ea typeface="Source Sans Pro"/>
                <a:cs typeface="Source Sans Pro"/>
                <a:sym typeface="Source Sans Pro"/>
              </a:rPr>
              <a:t>Ask </a:t>
            </a:r>
            <a:r>
              <a:rPr lang="en" sz="1700">
                <a:latin typeface="Source Sans Pro"/>
                <a:ea typeface="Source Sans Pro"/>
                <a:cs typeface="Source Sans Pro"/>
                <a:sym typeface="Source Sans Pro"/>
              </a:rPr>
              <a:t>learners</a:t>
            </a:r>
            <a:r>
              <a:rPr i="0" lang="en" sz="1700" u="none" cap="none" strike="noStrike">
                <a:solidFill>
                  <a:srgbClr val="000000"/>
                </a:solidFill>
                <a:latin typeface="Source Sans Pro"/>
                <a:ea typeface="Source Sans Pro"/>
                <a:cs typeface="Source Sans Pro"/>
                <a:sym typeface="Source Sans Pro"/>
              </a:rPr>
              <a:t> to work </a:t>
            </a:r>
            <a:r>
              <a:rPr lang="en" sz="1700">
                <a:latin typeface="Source Sans Pro"/>
                <a:ea typeface="Source Sans Pro"/>
                <a:cs typeface="Source Sans Pro"/>
                <a:sym typeface="Source Sans Pro"/>
              </a:rPr>
              <a:t>at their tables</a:t>
            </a:r>
            <a:r>
              <a:rPr i="0" lang="en" sz="1700" u="none" cap="none" strike="noStrike">
                <a:solidFill>
                  <a:srgbClr val="000000"/>
                </a:solidFill>
                <a:latin typeface="Source Sans Pro"/>
                <a:ea typeface="Source Sans Pro"/>
                <a:cs typeface="Source Sans Pro"/>
                <a:sym typeface="Source Sans Pro"/>
              </a:rPr>
              <a:t> to develop questions </a:t>
            </a:r>
            <a:r>
              <a:rPr lang="en" sz="1700">
                <a:latin typeface="Source Sans Pro"/>
                <a:ea typeface="Source Sans Pro"/>
                <a:cs typeface="Source Sans Pro"/>
                <a:sym typeface="Source Sans Pro"/>
              </a:rPr>
              <a:t>that they’d like to pose to you as the instructor or trainer</a:t>
            </a:r>
            <a:endParaRPr sz="1700">
              <a:latin typeface="Source Sans Pro"/>
              <a:ea typeface="Source Sans Pro"/>
              <a:cs typeface="Source Sans Pro"/>
              <a:sym typeface="Source Sans Pro"/>
            </a:endParaRPr>
          </a:p>
          <a:p>
            <a:pPr indent="-228600" lvl="1" marL="635000" marR="0" rtl="0" algn="l">
              <a:lnSpc>
                <a:spcPct val="100000"/>
              </a:lnSpc>
              <a:spcBef>
                <a:spcPts val="700"/>
              </a:spcBef>
              <a:spcAft>
                <a:spcPts val="0"/>
              </a:spcAft>
              <a:buSzPts val="1200"/>
              <a:buFont typeface="Source Sans Pro"/>
              <a:buChar char="○"/>
            </a:pPr>
            <a:r>
              <a:rPr lang="en" sz="1700">
                <a:latin typeface="Source Sans Pro"/>
                <a:ea typeface="Source Sans Pro"/>
                <a:cs typeface="Source Sans Pro"/>
                <a:sym typeface="Source Sans Pro"/>
              </a:rPr>
              <a:t>Encourage learners to think of complex questions</a:t>
            </a:r>
            <a:endParaRPr sz="1700">
              <a:latin typeface="Source Sans Pro"/>
              <a:ea typeface="Source Sans Pro"/>
              <a:cs typeface="Source Sans Pro"/>
              <a:sym typeface="Source Sans Pro"/>
            </a:endParaRPr>
          </a:p>
          <a:p>
            <a:pPr indent="-336550" lvl="0" marL="317500" marR="0" rtl="0" algn="l">
              <a:lnSpc>
                <a:spcPct val="100000"/>
              </a:lnSpc>
              <a:spcBef>
                <a:spcPts val="700"/>
              </a:spcBef>
              <a:spcAft>
                <a:spcPts val="0"/>
              </a:spcAft>
              <a:buClr>
                <a:srgbClr val="000000"/>
              </a:buClr>
              <a:buSzPts val="1700"/>
              <a:buFont typeface="Source Sans Pro"/>
              <a:buChar char="•"/>
            </a:pPr>
            <a:r>
              <a:rPr i="0" lang="en" sz="1700" u="none" cap="none" strike="noStrike">
                <a:solidFill>
                  <a:srgbClr val="000000"/>
                </a:solidFill>
                <a:latin typeface="Source Sans Pro"/>
                <a:ea typeface="Source Sans Pro"/>
                <a:cs typeface="Source Sans Pro"/>
                <a:sym typeface="Source Sans Pro"/>
              </a:rPr>
              <a:t>Set a timer for each table to choose one question that they </a:t>
            </a:r>
            <a:r>
              <a:rPr lang="en" sz="1700">
                <a:latin typeface="Source Sans Pro"/>
                <a:ea typeface="Source Sans Pro"/>
                <a:cs typeface="Source Sans Pro"/>
                <a:sym typeface="Source Sans Pro"/>
              </a:rPr>
              <a:t>will</a:t>
            </a:r>
            <a:r>
              <a:rPr i="0" lang="en" sz="1700" u="none" cap="none" strike="noStrike">
                <a:solidFill>
                  <a:srgbClr val="000000"/>
                </a:solidFill>
                <a:latin typeface="Source Sans Pro"/>
                <a:ea typeface="Source Sans Pro"/>
                <a:cs typeface="Source Sans Pro"/>
                <a:sym typeface="Source Sans Pro"/>
              </a:rPr>
              <a:t> then post in the Q&amp;A (a</a:t>
            </a:r>
            <a:r>
              <a:rPr lang="en" sz="1700">
                <a:latin typeface="Source Sans Pro"/>
                <a:ea typeface="Source Sans Pro"/>
                <a:cs typeface="Source Sans Pro"/>
                <a:sym typeface="Source Sans Pro"/>
              </a:rPr>
              <a:t>nonymously is best)</a:t>
            </a:r>
            <a:endParaRPr i="0" sz="1300" u="none" cap="none" strike="noStrike">
              <a:solidFill>
                <a:srgbClr val="000000"/>
              </a:solidFill>
              <a:latin typeface="Source Sans Pro"/>
              <a:ea typeface="Source Sans Pro"/>
              <a:cs typeface="Source Sans Pro"/>
              <a:sym typeface="Source Sans Pro"/>
            </a:endParaRPr>
          </a:p>
          <a:p>
            <a:pPr indent="-336550" lvl="0" marL="317500" marR="0" rtl="0" algn="l">
              <a:lnSpc>
                <a:spcPct val="100000"/>
              </a:lnSpc>
              <a:spcBef>
                <a:spcPts val="700"/>
              </a:spcBef>
              <a:spcAft>
                <a:spcPts val="700"/>
              </a:spcAft>
              <a:buClr>
                <a:srgbClr val="000000"/>
              </a:buClr>
              <a:buSzPts val="1700"/>
              <a:buFont typeface="Source Sans Pro"/>
              <a:buChar char="•"/>
            </a:pPr>
            <a:r>
              <a:rPr lang="en" sz="1700">
                <a:latin typeface="Source Sans Pro"/>
                <a:ea typeface="Source Sans Pro"/>
                <a:cs typeface="Source Sans Pro"/>
                <a:sym typeface="Source Sans Pro"/>
              </a:rPr>
              <a:t>Moderate the Q&amp;A by reading</a:t>
            </a:r>
            <a:r>
              <a:rPr i="0" lang="en" sz="1700" u="none" cap="none" strike="noStrike">
                <a:solidFill>
                  <a:srgbClr val="000000"/>
                </a:solidFill>
                <a:latin typeface="Source Sans Pro"/>
                <a:ea typeface="Source Sans Pro"/>
                <a:cs typeface="Source Sans Pro"/>
                <a:sym typeface="Source Sans Pro"/>
              </a:rPr>
              <a:t> each question and providing answers as well as</a:t>
            </a:r>
            <a:r>
              <a:rPr lang="en" sz="1700">
                <a:latin typeface="Source Sans Pro"/>
                <a:ea typeface="Source Sans Pro"/>
                <a:cs typeface="Source Sans Pro"/>
                <a:sym typeface="Source Sans Pro"/>
              </a:rPr>
              <a:t> allowing</a:t>
            </a:r>
            <a:r>
              <a:rPr i="0" lang="en" sz="1700" u="none" cap="none" strike="noStrike">
                <a:solidFill>
                  <a:srgbClr val="000000"/>
                </a:solidFill>
                <a:latin typeface="Source Sans Pro"/>
                <a:ea typeface="Source Sans Pro"/>
                <a:cs typeface="Source Sans Pro"/>
                <a:sym typeface="Source Sans Pro"/>
              </a:rPr>
              <a:t> </a:t>
            </a:r>
            <a:r>
              <a:rPr lang="en" sz="1700">
                <a:latin typeface="Source Sans Pro"/>
                <a:ea typeface="Source Sans Pro"/>
                <a:cs typeface="Source Sans Pro"/>
                <a:sym typeface="Source Sans Pro"/>
              </a:rPr>
              <a:t>time</a:t>
            </a:r>
            <a:r>
              <a:rPr i="0" lang="en" sz="1700" u="none" cap="none" strike="noStrike">
                <a:solidFill>
                  <a:srgbClr val="000000"/>
                </a:solidFill>
                <a:latin typeface="Source Sans Pro"/>
                <a:ea typeface="Source Sans Pro"/>
                <a:cs typeface="Source Sans Pro"/>
                <a:sym typeface="Source Sans Pro"/>
              </a:rPr>
              <a:t> follow-up questions</a:t>
            </a:r>
            <a:endParaRPr i="0" sz="1600" u="none" cap="none" strike="noStrike">
              <a:solidFill>
                <a:srgbClr val="000000"/>
              </a:solidFill>
              <a:latin typeface="Source Sans Pro"/>
              <a:ea typeface="Source Sans Pro"/>
              <a:cs typeface="Source Sans Pro"/>
              <a:sym typeface="Source Sans Pro"/>
            </a:endParaRPr>
          </a:p>
        </p:txBody>
      </p:sp>
      <p:sp>
        <p:nvSpPr>
          <p:cNvPr id="526" name="Google Shape;526;p59"/>
          <p:cNvSpPr txBox="1"/>
          <p:nvPr/>
        </p:nvSpPr>
        <p:spPr>
          <a:xfrm>
            <a:off x="216249" y="296716"/>
            <a:ext cx="8150700" cy="661200"/>
          </a:xfrm>
          <a:prstGeom prst="rect">
            <a:avLst/>
          </a:prstGeom>
          <a:noFill/>
          <a:ln>
            <a:noFill/>
          </a:ln>
        </p:spPr>
        <p:txBody>
          <a:bodyPr anchorCtr="0" anchor="ctr" bIns="31725" lIns="63500" spcFirstLastPara="1" rIns="63500" wrap="square" tIns="31725">
            <a:normAutofit/>
          </a:bodyPr>
          <a:lstStyle/>
          <a:p>
            <a:pPr indent="0" lvl="0" marL="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Stump the Instructor/Trainer (15-20 minutes)</a:t>
            </a:r>
            <a:endParaRPr sz="2200">
              <a:solidFill>
                <a:srgbClr val="1B0133"/>
              </a:solidFill>
              <a:latin typeface="DM Sans"/>
              <a:ea typeface="DM Sans"/>
              <a:cs typeface="DM Sans"/>
              <a:sym typeface="DM Sans"/>
            </a:endParaRPr>
          </a:p>
        </p:txBody>
      </p:sp>
      <p:pic>
        <p:nvPicPr>
          <p:cNvPr id="527" name="Google Shape;527;p59"/>
          <p:cNvPicPr preferRelativeResize="0"/>
          <p:nvPr/>
        </p:nvPicPr>
        <p:blipFill>
          <a:blip r:embed="rId8">
            <a:alphaModFix/>
          </a:blip>
          <a:stretch>
            <a:fillRect/>
          </a:stretch>
        </p:blipFill>
        <p:spPr>
          <a:xfrm>
            <a:off x="6144388" y="779631"/>
            <a:ext cx="2308500" cy="2880045"/>
          </a:xfrm>
          <a:prstGeom prst="rect">
            <a:avLst/>
          </a:prstGeom>
          <a:noFill/>
          <a:ln>
            <a:noFill/>
          </a:ln>
        </p:spPr>
      </p:pic>
      <p:pic>
        <p:nvPicPr>
          <p:cNvPr id="528" name="Google Shape;528;p59"/>
          <p:cNvPicPr preferRelativeResize="0"/>
          <p:nvPr/>
        </p:nvPicPr>
        <p:blipFill>
          <a:blip r:embed="rId9">
            <a:alphaModFix/>
          </a:blip>
          <a:stretch>
            <a:fillRect/>
          </a:stretch>
        </p:blipFill>
        <p:spPr>
          <a:xfrm>
            <a:off x="6102013" y="3659666"/>
            <a:ext cx="2393276" cy="7629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6"/>
          <p:cNvSpPr txBox="1"/>
          <p:nvPr/>
        </p:nvSpPr>
        <p:spPr>
          <a:xfrm>
            <a:off x="215799" y="208941"/>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i="0" lang="en" sz="2200" u="none" cap="none" strike="noStrike">
                <a:solidFill>
                  <a:srgbClr val="1B0133"/>
                </a:solidFill>
                <a:latin typeface="DM Sans"/>
                <a:ea typeface="DM Sans"/>
                <a:cs typeface="DM Sans"/>
                <a:sym typeface="DM Sans"/>
              </a:rPr>
              <a:t>Ask </a:t>
            </a:r>
            <a:r>
              <a:rPr lang="en" sz="2200">
                <a:solidFill>
                  <a:srgbClr val="1B0133"/>
                </a:solidFill>
                <a:latin typeface="DM Sans"/>
                <a:ea typeface="DM Sans"/>
                <a:cs typeface="DM Sans"/>
                <a:sym typeface="DM Sans"/>
              </a:rPr>
              <a:t>Another Table</a:t>
            </a:r>
            <a:r>
              <a:rPr i="0" lang="en" sz="2200" u="none" cap="none" strike="noStrike">
                <a:solidFill>
                  <a:srgbClr val="1B0133"/>
                </a:solidFill>
                <a:latin typeface="DM Sans"/>
                <a:ea typeface="DM Sans"/>
                <a:cs typeface="DM Sans"/>
                <a:sym typeface="DM Sans"/>
              </a:rPr>
              <a:t> (10-</a:t>
            </a:r>
            <a:r>
              <a:rPr lang="en" sz="2200">
                <a:solidFill>
                  <a:srgbClr val="1B0133"/>
                </a:solidFill>
                <a:latin typeface="DM Sans"/>
                <a:ea typeface="DM Sans"/>
                <a:cs typeface="DM Sans"/>
                <a:sym typeface="DM Sans"/>
              </a:rPr>
              <a:t>20</a:t>
            </a:r>
            <a:r>
              <a:rPr i="0" lang="en" sz="2200" u="none" cap="none" strike="noStrike">
                <a:solidFill>
                  <a:srgbClr val="1B0133"/>
                </a:solidFill>
                <a:latin typeface="DM Sans"/>
                <a:ea typeface="DM Sans"/>
                <a:cs typeface="DM Sans"/>
                <a:sym typeface="DM Sans"/>
              </a:rPr>
              <a:t> minutes)</a:t>
            </a:r>
            <a:endParaRPr i="0" sz="2200" u="none" cap="none" strike="noStrike">
              <a:solidFill>
                <a:srgbClr val="595959"/>
              </a:solidFill>
              <a:latin typeface="DM Sans"/>
              <a:ea typeface="DM Sans"/>
              <a:cs typeface="DM Sans"/>
              <a:sym typeface="DM Sans"/>
            </a:endParaRPr>
          </a:p>
        </p:txBody>
      </p:sp>
      <p:sp>
        <p:nvSpPr>
          <p:cNvPr id="126" name="Google Shape;126;p26"/>
          <p:cNvSpPr txBox="1"/>
          <p:nvPr/>
        </p:nvSpPr>
        <p:spPr>
          <a:xfrm>
            <a:off x="306400" y="1044925"/>
            <a:ext cx="4926300" cy="3314400"/>
          </a:xfrm>
          <a:prstGeom prst="rect">
            <a:avLst/>
          </a:prstGeom>
          <a:noFill/>
          <a:ln>
            <a:noFill/>
          </a:ln>
        </p:spPr>
        <p:txBody>
          <a:bodyPr anchorCtr="0" anchor="t" bIns="31725" lIns="63500" spcFirstLastPara="1" rIns="63500" wrap="square" tIns="31725">
            <a:spAutoFit/>
          </a:bodyPr>
          <a:lstStyle/>
          <a:p>
            <a:pPr indent="-317500" lvl="0" marL="317500" marR="0" rtl="0" algn="l">
              <a:lnSpc>
                <a:spcPct val="100000"/>
              </a:lnSpc>
              <a:spcBef>
                <a:spcPts val="0"/>
              </a:spcBef>
              <a:spcAft>
                <a:spcPts val="0"/>
              </a:spcAft>
              <a:buClr>
                <a:srgbClr val="000000"/>
              </a:buClr>
              <a:buSzPts val="1400"/>
              <a:buFont typeface="Source Sans Pro"/>
              <a:buChar char="•"/>
            </a:pPr>
            <a:r>
              <a:rPr lang="en">
                <a:latin typeface="Source Sans Pro"/>
                <a:ea typeface="Source Sans Pro"/>
                <a:cs typeface="Source Sans Pro"/>
                <a:sym typeface="Source Sans Pro"/>
              </a:rPr>
              <a:t>Set the audio to Table Mode</a:t>
            </a:r>
            <a:endParaRPr>
              <a:latin typeface="Source Sans Pro"/>
              <a:ea typeface="Source Sans Pro"/>
              <a:cs typeface="Source Sans Pro"/>
              <a:sym typeface="Source Sans Pro"/>
            </a:endParaRPr>
          </a:p>
          <a:p>
            <a:pPr indent="-317500" lvl="0" marL="317500" marR="0" rtl="0" algn="l">
              <a:lnSpc>
                <a:spcPct val="100000"/>
              </a:lnSpc>
              <a:spcBef>
                <a:spcPts val="700"/>
              </a:spcBef>
              <a:spcAft>
                <a:spcPts val="0"/>
              </a:spcAft>
              <a:buClr>
                <a:srgbClr val="000000"/>
              </a:buClr>
              <a:buSzPts val="1400"/>
              <a:buFont typeface="Source Sans Pro"/>
              <a:buChar char="•"/>
            </a:pPr>
            <a:r>
              <a:rPr lang="en">
                <a:latin typeface="Source Sans Pro"/>
                <a:ea typeface="Source Sans Pro"/>
                <a:cs typeface="Source Sans Pro"/>
                <a:sym typeface="Source Sans Pro"/>
              </a:rPr>
              <a:t>Pose a question in the Q&amp;A with the instructions, “Ask a question for another table to answer - make sure to add your Table number at the beginning of your question.”</a:t>
            </a:r>
            <a:endParaRPr>
              <a:latin typeface="Source Sans Pro"/>
              <a:ea typeface="Source Sans Pro"/>
              <a:cs typeface="Source Sans Pro"/>
              <a:sym typeface="Source Sans Pro"/>
            </a:endParaRPr>
          </a:p>
          <a:p>
            <a:pPr indent="-317500" lvl="0" marL="317500" marR="0" rtl="0" algn="l">
              <a:lnSpc>
                <a:spcPct val="100000"/>
              </a:lnSpc>
              <a:spcBef>
                <a:spcPts val="700"/>
              </a:spcBef>
              <a:spcAft>
                <a:spcPts val="0"/>
              </a:spcAft>
              <a:buClr>
                <a:srgbClr val="000000"/>
              </a:buClr>
              <a:buSzPts val="1400"/>
              <a:buFont typeface="Source Sans Pro"/>
              <a:buChar char="•"/>
            </a:pPr>
            <a:r>
              <a:rPr i="0" lang="en" u="none" cap="none" strike="noStrike">
                <a:solidFill>
                  <a:srgbClr val="000000"/>
                </a:solidFill>
                <a:latin typeface="Source Sans Pro"/>
                <a:ea typeface="Source Sans Pro"/>
                <a:cs typeface="Source Sans Pro"/>
                <a:sym typeface="Source Sans Pro"/>
              </a:rPr>
              <a:t>Ask </a:t>
            </a:r>
            <a:r>
              <a:rPr lang="en">
                <a:latin typeface="Source Sans Pro"/>
                <a:ea typeface="Source Sans Pro"/>
                <a:cs typeface="Source Sans Pro"/>
                <a:sym typeface="Source Sans Pro"/>
              </a:rPr>
              <a:t>learners</a:t>
            </a:r>
            <a:r>
              <a:rPr i="0" lang="en" u="none" cap="none" strike="noStrike">
                <a:solidFill>
                  <a:srgbClr val="000000"/>
                </a:solidFill>
                <a:latin typeface="Source Sans Pro"/>
                <a:ea typeface="Source Sans Pro"/>
                <a:cs typeface="Source Sans Pro"/>
                <a:sym typeface="Source Sans Pro"/>
              </a:rPr>
              <a:t> to work </a:t>
            </a:r>
            <a:r>
              <a:rPr lang="en">
                <a:latin typeface="Source Sans Pro"/>
                <a:ea typeface="Source Sans Pro"/>
                <a:cs typeface="Source Sans Pro"/>
                <a:sym typeface="Source Sans Pro"/>
              </a:rPr>
              <a:t>at their tables</a:t>
            </a:r>
            <a:r>
              <a:rPr i="0" lang="en" u="none" cap="none" strike="noStrike">
                <a:solidFill>
                  <a:srgbClr val="000000"/>
                </a:solidFill>
                <a:latin typeface="Source Sans Pro"/>
                <a:ea typeface="Source Sans Pro"/>
                <a:cs typeface="Source Sans Pro"/>
                <a:sym typeface="Source Sans Pro"/>
              </a:rPr>
              <a:t> to develop questions for </a:t>
            </a:r>
            <a:r>
              <a:rPr lang="en">
                <a:latin typeface="Source Sans Pro"/>
                <a:ea typeface="Source Sans Pro"/>
                <a:cs typeface="Source Sans Pro"/>
                <a:sym typeface="Source Sans Pro"/>
              </a:rPr>
              <a:t>another table to answer, related to presented content or a specific application.</a:t>
            </a:r>
            <a:endParaRPr>
              <a:latin typeface="Source Sans Pro"/>
              <a:ea typeface="Source Sans Pro"/>
              <a:cs typeface="Source Sans Pro"/>
              <a:sym typeface="Source Sans Pro"/>
            </a:endParaRPr>
          </a:p>
          <a:p>
            <a:pPr indent="-241300" lvl="1" marL="635000" marR="0" rtl="0" algn="l">
              <a:lnSpc>
                <a:spcPct val="100000"/>
              </a:lnSpc>
              <a:spcBef>
                <a:spcPts val="700"/>
              </a:spcBef>
              <a:spcAft>
                <a:spcPts val="0"/>
              </a:spcAft>
              <a:buClr>
                <a:srgbClr val="000000"/>
              </a:buClr>
              <a:buSzPts val="1400"/>
              <a:buFont typeface="Source Sans Pro"/>
              <a:buChar char="○"/>
            </a:pPr>
            <a:r>
              <a:rPr lang="en">
                <a:latin typeface="Source Sans Pro"/>
                <a:ea typeface="Source Sans Pro"/>
                <a:cs typeface="Source Sans Pro"/>
                <a:sym typeface="Source Sans Pro"/>
              </a:rPr>
              <a:t>Assign one learner from each table to post their questions as anonymous answers. </a:t>
            </a:r>
            <a:endParaRPr>
              <a:latin typeface="Source Sans Pro"/>
              <a:ea typeface="Source Sans Pro"/>
              <a:cs typeface="Source Sans Pro"/>
              <a:sym typeface="Source Sans Pro"/>
            </a:endParaRPr>
          </a:p>
          <a:p>
            <a:pPr indent="-317500" lvl="0" marL="317500" marR="0" rtl="0" algn="l">
              <a:lnSpc>
                <a:spcPct val="100000"/>
              </a:lnSpc>
              <a:spcBef>
                <a:spcPts val="700"/>
              </a:spcBef>
              <a:spcAft>
                <a:spcPts val="0"/>
              </a:spcAft>
              <a:buClr>
                <a:srgbClr val="000000"/>
              </a:buClr>
              <a:buSzPts val="1400"/>
              <a:buFont typeface="Source Sans Pro"/>
              <a:buChar char="•"/>
            </a:pPr>
            <a:r>
              <a:rPr i="0" lang="en" u="none" cap="none" strike="noStrike">
                <a:solidFill>
                  <a:srgbClr val="000000"/>
                </a:solidFill>
                <a:latin typeface="Source Sans Pro"/>
                <a:ea typeface="Source Sans Pro"/>
                <a:cs typeface="Source Sans Pro"/>
                <a:sym typeface="Source Sans Pro"/>
              </a:rPr>
              <a:t>Set a timer for 5 minutes</a:t>
            </a:r>
            <a:endParaRPr i="0" sz="1000" u="none" cap="none" strike="noStrike">
              <a:solidFill>
                <a:srgbClr val="000000"/>
              </a:solidFill>
              <a:latin typeface="Source Sans Pro"/>
              <a:ea typeface="Source Sans Pro"/>
              <a:cs typeface="Source Sans Pro"/>
              <a:sym typeface="Source Sans Pro"/>
            </a:endParaRPr>
          </a:p>
          <a:p>
            <a:pPr indent="-317500" lvl="0" marL="317500" marR="0" rtl="0" algn="l">
              <a:lnSpc>
                <a:spcPct val="100000"/>
              </a:lnSpc>
              <a:spcBef>
                <a:spcPts val="700"/>
              </a:spcBef>
              <a:spcAft>
                <a:spcPts val="700"/>
              </a:spcAft>
              <a:buClr>
                <a:srgbClr val="000000"/>
              </a:buClr>
              <a:buSzPts val="1400"/>
              <a:buFont typeface="Source Sans Pro"/>
              <a:buChar char="•"/>
            </a:pPr>
            <a:r>
              <a:rPr lang="en">
                <a:latin typeface="Source Sans Pro"/>
                <a:ea typeface="Source Sans Pro"/>
                <a:cs typeface="Source Sans Pro"/>
                <a:sym typeface="Source Sans Pro"/>
              </a:rPr>
              <a:t>Moderate the Q&amp;A by asking t</a:t>
            </a:r>
            <a:r>
              <a:rPr i="0" lang="en" u="none" cap="none" strike="noStrike">
                <a:solidFill>
                  <a:srgbClr val="000000"/>
                </a:solidFill>
                <a:latin typeface="Source Sans Pro"/>
                <a:ea typeface="Source Sans Pro"/>
                <a:cs typeface="Source Sans Pro"/>
                <a:sym typeface="Source Sans Pro"/>
              </a:rPr>
              <a:t>he </a:t>
            </a:r>
            <a:r>
              <a:rPr lang="en">
                <a:latin typeface="Source Sans Pro"/>
                <a:ea typeface="Source Sans Pro"/>
                <a:cs typeface="Source Sans Pro"/>
                <a:sym typeface="Source Sans Pro"/>
              </a:rPr>
              <a:t>question aloud</a:t>
            </a:r>
            <a:r>
              <a:rPr i="0" lang="en" u="none" cap="none" strike="noStrike">
                <a:solidFill>
                  <a:srgbClr val="000000"/>
                </a:solidFill>
                <a:latin typeface="Source Sans Pro"/>
                <a:ea typeface="Source Sans Pro"/>
                <a:cs typeface="Source Sans Pro"/>
                <a:sym typeface="Source Sans Pro"/>
              </a:rPr>
              <a:t> </a:t>
            </a:r>
            <a:r>
              <a:rPr lang="en">
                <a:latin typeface="Source Sans Pro"/>
                <a:ea typeface="Source Sans Pro"/>
                <a:cs typeface="Source Sans Pro"/>
                <a:sym typeface="Source Sans Pro"/>
              </a:rPr>
              <a:t>allowing</a:t>
            </a:r>
            <a:r>
              <a:rPr i="0" lang="en" u="none" cap="none" strike="noStrike">
                <a:solidFill>
                  <a:srgbClr val="000000"/>
                </a:solidFill>
                <a:latin typeface="Source Sans Pro"/>
                <a:ea typeface="Source Sans Pro"/>
                <a:cs typeface="Source Sans Pro"/>
                <a:sym typeface="Source Sans Pro"/>
              </a:rPr>
              <a:t> representati</a:t>
            </a:r>
            <a:r>
              <a:rPr lang="en">
                <a:latin typeface="Source Sans Pro"/>
                <a:ea typeface="Source Sans Pro"/>
                <a:cs typeface="Source Sans Pro"/>
                <a:sym typeface="Source Sans Pro"/>
              </a:rPr>
              <a:t>ves from </a:t>
            </a:r>
            <a:r>
              <a:rPr i="0" lang="en" u="none" cap="none" strike="noStrike">
                <a:solidFill>
                  <a:srgbClr val="000000"/>
                </a:solidFill>
                <a:latin typeface="Source Sans Pro"/>
                <a:ea typeface="Source Sans Pro"/>
                <a:cs typeface="Source Sans Pro"/>
                <a:sym typeface="Source Sans Pro"/>
              </a:rPr>
              <a:t>tables</a:t>
            </a:r>
            <a:r>
              <a:rPr lang="en">
                <a:latin typeface="Source Sans Pro"/>
                <a:ea typeface="Source Sans Pro"/>
                <a:cs typeface="Source Sans Pro"/>
                <a:sym typeface="Source Sans Pro"/>
              </a:rPr>
              <a:t> to answer anonymously or click the Raise Hand button to answer</a:t>
            </a:r>
            <a:endParaRPr i="0" sz="1300" u="none" cap="none" strike="noStrike">
              <a:solidFill>
                <a:srgbClr val="000000"/>
              </a:solidFill>
              <a:latin typeface="Source Sans Pro"/>
              <a:ea typeface="Source Sans Pro"/>
              <a:cs typeface="Source Sans Pro"/>
              <a:sym typeface="Source Sans Pro"/>
            </a:endParaRPr>
          </a:p>
        </p:txBody>
      </p:sp>
      <p:sp>
        <p:nvSpPr>
          <p:cNvPr id="127" name="Google Shape;127;p26"/>
          <p:cNvSpPr txBox="1"/>
          <p:nvPr/>
        </p:nvSpPr>
        <p:spPr>
          <a:xfrm>
            <a:off x="1240378" y="4680225"/>
            <a:ext cx="7113300" cy="318000"/>
          </a:xfrm>
          <a:prstGeom prst="rect">
            <a:avLst/>
          </a:prstGeom>
          <a:noFill/>
          <a:ln>
            <a:noFill/>
          </a:ln>
        </p:spPr>
        <p:txBody>
          <a:bodyPr anchorCtr="0" anchor="t" bIns="81250" lIns="81250" spcFirstLastPara="1" rIns="81250" wrap="square" tIns="81250">
            <a:spAutoFit/>
          </a:bodyPr>
          <a:lstStyle/>
          <a:p>
            <a:pPr indent="0" lvl="0" marL="0" marR="0" rtl="0" algn="ctr">
              <a:lnSpc>
                <a:spcPct val="115000"/>
              </a:lnSpc>
              <a:spcBef>
                <a:spcPts val="0"/>
              </a:spcBef>
              <a:spcAft>
                <a:spcPts val="40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Setting a Timer</a:t>
            </a:r>
            <a:r>
              <a:rPr lang="en" sz="1000">
                <a:solidFill>
                  <a:srgbClr val="1C1C1C"/>
                </a:solidFill>
                <a:latin typeface="DM Sans"/>
                <a:ea typeface="DM Sans"/>
                <a:cs typeface="DM Sans"/>
                <a:sym typeface="DM Sans"/>
              </a:rPr>
              <a:t> | </a:t>
            </a:r>
            <a:r>
              <a:rPr b="0" i="0" lang="en" sz="1000" u="sng" cap="none" strike="noStrike">
                <a:solidFill>
                  <a:schemeClr val="hlink"/>
                </a:solidFill>
                <a:latin typeface="DM Sans"/>
                <a:ea typeface="DM Sans"/>
                <a:cs typeface="DM Sans"/>
                <a:sym typeface="DM Sans"/>
                <a:hlinkClick r:id="rId5"/>
              </a:rPr>
              <a:t>Moderating the Q&amp;A</a:t>
            </a:r>
            <a:endParaRPr b="0" i="0" sz="1300" u="none" cap="none" strike="noStrike">
              <a:solidFill>
                <a:srgbClr val="000000"/>
              </a:solidFill>
              <a:latin typeface="DM Sans"/>
              <a:ea typeface="DM Sans"/>
              <a:cs typeface="DM Sans"/>
              <a:sym typeface="DM Sans"/>
            </a:endParaRPr>
          </a:p>
        </p:txBody>
      </p:sp>
      <p:pic>
        <p:nvPicPr>
          <p:cNvPr id="128" name="Google Shape;128;p26"/>
          <p:cNvPicPr preferRelativeResize="0"/>
          <p:nvPr/>
        </p:nvPicPr>
        <p:blipFill>
          <a:blip r:embed="rId6">
            <a:alphaModFix/>
          </a:blip>
          <a:stretch>
            <a:fillRect/>
          </a:stretch>
        </p:blipFill>
        <p:spPr>
          <a:xfrm>
            <a:off x="5825800" y="573850"/>
            <a:ext cx="2649925" cy="3277187"/>
          </a:xfrm>
          <a:prstGeom prst="rect">
            <a:avLst/>
          </a:prstGeom>
          <a:noFill/>
          <a:ln>
            <a:noFill/>
          </a:ln>
        </p:spPr>
      </p:pic>
      <p:pic>
        <p:nvPicPr>
          <p:cNvPr id="129" name="Google Shape;129;p26"/>
          <p:cNvPicPr preferRelativeResize="0"/>
          <p:nvPr/>
        </p:nvPicPr>
        <p:blipFill>
          <a:blip r:embed="rId7">
            <a:alphaModFix/>
          </a:blip>
          <a:stretch>
            <a:fillRect/>
          </a:stretch>
        </p:blipFill>
        <p:spPr>
          <a:xfrm>
            <a:off x="5825800" y="3818747"/>
            <a:ext cx="2649925" cy="84474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7"/>
          <p:cNvSpPr txBox="1"/>
          <p:nvPr/>
        </p:nvSpPr>
        <p:spPr>
          <a:xfrm>
            <a:off x="215799" y="208941"/>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i="0" lang="en" sz="2200" u="none" cap="none" strike="noStrike">
                <a:solidFill>
                  <a:srgbClr val="1B0133"/>
                </a:solidFill>
                <a:latin typeface="DM Sans"/>
                <a:ea typeface="DM Sans"/>
                <a:cs typeface="DM Sans"/>
                <a:sym typeface="DM Sans"/>
              </a:rPr>
              <a:t>Treasure Hunt (10-30 minutes</a:t>
            </a:r>
            <a:r>
              <a:rPr lang="en" sz="2200">
                <a:solidFill>
                  <a:srgbClr val="1B0133"/>
                </a:solidFill>
                <a:latin typeface="DM Sans"/>
                <a:ea typeface="DM Sans"/>
                <a:cs typeface="DM Sans"/>
                <a:sym typeface="DM Sans"/>
              </a:rPr>
              <a:t>)</a:t>
            </a:r>
            <a:endParaRPr sz="2200">
              <a:solidFill>
                <a:srgbClr val="1B0133"/>
              </a:solidFill>
              <a:latin typeface="DM Sans"/>
              <a:ea typeface="DM Sans"/>
              <a:cs typeface="DM Sans"/>
              <a:sym typeface="DM Sans"/>
            </a:endParaRPr>
          </a:p>
        </p:txBody>
      </p:sp>
      <p:sp>
        <p:nvSpPr>
          <p:cNvPr id="135" name="Google Shape;135;p27"/>
          <p:cNvSpPr txBox="1"/>
          <p:nvPr/>
        </p:nvSpPr>
        <p:spPr>
          <a:xfrm>
            <a:off x="255233" y="1130532"/>
            <a:ext cx="5533800" cy="3304200"/>
          </a:xfrm>
          <a:prstGeom prst="rect">
            <a:avLst/>
          </a:prstGeom>
          <a:noFill/>
          <a:ln>
            <a:noFill/>
          </a:ln>
        </p:spPr>
        <p:txBody>
          <a:bodyPr anchorCtr="0" anchor="t" bIns="31725" lIns="63500" spcFirstLastPara="1" rIns="63500" wrap="square" tIns="31725">
            <a:spAutoFit/>
          </a:bodyPr>
          <a:lstStyle/>
          <a:p>
            <a:pPr indent="-317500" lvl="0" marL="317500" marR="0" rtl="0" algn="l">
              <a:lnSpc>
                <a:spcPct val="100000"/>
              </a:lnSpc>
              <a:spcBef>
                <a:spcPts val="0"/>
              </a:spcBef>
              <a:spcAft>
                <a:spcPts val="0"/>
              </a:spcAft>
              <a:buClr>
                <a:srgbClr val="000000"/>
              </a:buClr>
              <a:buSzPts val="1400"/>
              <a:buFont typeface="Source Sans Pro"/>
              <a:buChar char="•"/>
            </a:pPr>
            <a:r>
              <a:rPr i="0" lang="en" sz="1400" u="none" cap="none" strike="noStrike">
                <a:solidFill>
                  <a:srgbClr val="000000"/>
                </a:solidFill>
                <a:latin typeface="Source Sans Pro"/>
                <a:ea typeface="Source Sans Pro"/>
                <a:cs typeface="Source Sans Pro"/>
                <a:sym typeface="Source Sans Pro"/>
              </a:rPr>
              <a:t>Create a list of questions about this week’s topic and add it to a slide that you screen share with the class </a:t>
            </a:r>
            <a:endParaRPr i="0" sz="1000" u="none" cap="none" strike="noStrike">
              <a:solidFill>
                <a:srgbClr val="000000"/>
              </a:solidFill>
              <a:latin typeface="Source Sans Pro"/>
              <a:ea typeface="Source Sans Pro"/>
              <a:cs typeface="Source Sans Pro"/>
              <a:sym typeface="Source Sans Pro"/>
            </a:endParaRPr>
          </a:p>
          <a:p>
            <a:pPr indent="-317500" lvl="0" marL="317500" marR="0" rtl="0" algn="l">
              <a:lnSpc>
                <a:spcPct val="100000"/>
              </a:lnSpc>
              <a:spcBef>
                <a:spcPts val="1700"/>
              </a:spcBef>
              <a:spcAft>
                <a:spcPts val="0"/>
              </a:spcAft>
              <a:buClr>
                <a:srgbClr val="000000"/>
              </a:buClr>
              <a:buSzPts val="1400"/>
              <a:buFont typeface="Source Sans Pro"/>
              <a:buChar char="•"/>
            </a:pPr>
            <a:r>
              <a:rPr lang="en" sz="1400">
                <a:latin typeface="Source Sans Pro"/>
                <a:ea typeface="Source Sans Pro"/>
                <a:cs typeface="Source Sans Pro"/>
                <a:sym typeface="Source Sans Pro"/>
              </a:rPr>
              <a:t>Show students the Notes tab in their platform and ask</a:t>
            </a:r>
            <a:r>
              <a:rPr i="0" lang="en" sz="1400" u="none" cap="none" strike="noStrike">
                <a:solidFill>
                  <a:srgbClr val="000000"/>
                </a:solidFill>
                <a:latin typeface="Source Sans Pro"/>
                <a:ea typeface="Source Sans Pro"/>
                <a:cs typeface="Source Sans Pro"/>
                <a:sym typeface="Source Sans Pro"/>
              </a:rPr>
              <a:t> </a:t>
            </a:r>
            <a:r>
              <a:rPr lang="en" sz="1400">
                <a:latin typeface="Source Sans Pro"/>
                <a:ea typeface="Source Sans Pro"/>
                <a:cs typeface="Source Sans Pro"/>
                <a:sym typeface="Source Sans Pro"/>
              </a:rPr>
              <a:t>them each</a:t>
            </a:r>
            <a:r>
              <a:rPr i="0" lang="en" sz="1400" u="none" cap="none" strike="noStrike">
                <a:solidFill>
                  <a:srgbClr val="000000"/>
                </a:solidFill>
                <a:latin typeface="Source Sans Pro"/>
                <a:ea typeface="Source Sans Pro"/>
                <a:cs typeface="Source Sans Pro"/>
                <a:sym typeface="Source Sans Pro"/>
              </a:rPr>
              <a:t> to take a screenshot of </a:t>
            </a:r>
            <a:r>
              <a:rPr lang="en" sz="1400">
                <a:latin typeface="Source Sans Pro"/>
                <a:ea typeface="Source Sans Pro"/>
                <a:cs typeface="Source Sans Pro"/>
                <a:sym typeface="Source Sans Pro"/>
              </a:rPr>
              <a:t>the slide</a:t>
            </a:r>
            <a:r>
              <a:rPr i="0" lang="en" sz="1400" u="none" cap="none" strike="noStrike">
                <a:solidFill>
                  <a:srgbClr val="000000"/>
                </a:solidFill>
                <a:latin typeface="Source Sans Pro"/>
                <a:ea typeface="Source Sans Pro"/>
                <a:cs typeface="Source Sans Pro"/>
                <a:sym typeface="Source Sans Pro"/>
              </a:rPr>
              <a:t> using the screenshot tool</a:t>
            </a:r>
            <a:r>
              <a:rPr lang="en" sz="1400">
                <a:latin typeface="Source Sans Pro"/>
                <a:ea typeface="Source Sans Pro"/>
                <a:cs typeface="Source Sans Pro"/>
                <a:sym typeface="Source Sans Pro"/>
              </a:rPr>
              <a:t>, located in lower middle section </a:t>
            </a:r>
            <a:endParaRPr sz="1400">
              <a:latin typeface="Source Sans Pro"/>
              <a:ea typeface="Source Sans Pro"/>
              <a:cs typeface="Source Sans Pro"/>
              <a:sym typeface="Source Sans Pro"/>
            </a:endParaRPr>
          </a:p>
          <a:p>
            <a:pPr indent="-317500" lvl="0" marL="317500" marR="0" rtl="0" algn="l">
              <a:lnSpc>
                <a:spcPct val="100000"/>
              </a:lnSpc>
              <a:spcBef>
                <a:spcPts val="1700"/>
              </a:spcBef>
              <a:spcAft>
                <a:spcPts val="0"/>
              </a:spcAft>
              <a:buClr>
                <a:srgbClr val="000000"/>
              </a:buClr>
              <a:buSzPts val="1400"/>
              <a:buFont typeface="Source Sans Pro"/>
              <a:buChar char="•"/>
            </a:pPr>
            <a:r>
              <a:rPr lang="en" sz="1400">
                <a:latin typeface="Source Sans Pro"/>
                <a:ea typeface="Source Sans Pro"/>
                <a:cs typeface="Source Sans Pro"/>
                <a:sym typeface="Source Sans Pro"/>
              </a:rPr>
              <a:t>Ask learners</a:t>
            </a:r>
            <a:r>
              <a:rPr i="0" lang="en" sz="1400" u="none" cap="none" strike="noStrike">
                <a:solidFill>
                  <a:srgbClr val="000000"/>
                </a:solidFill>
                <a:latin typeface="Source Sans Pro"/>
                <a:ea typeface="Source Sans Pro"/>
                <a:cs typeface="Source Sans Pro"/>
                <a:sym typeface="Source Sans Pro"/>
              </a:rPr>
              <a:t> to search the web for answers to the questions, adding it as an annotation to the screenshot</a:t>
            </a:r>
            <a:endParaRPr i="0" sz="1000" u="none" cap="none" strike="noStrike">
              <a:solidFill>
                <a:srgbClr val="000000"/>
              </a:solidFill>
              <a:latin typeface="Source Sans Pro"/>
              <a:ea typeface="Source Sans Pro"/>
              <a:cs typeface="Source Sans Pro"/>
              <a:sym typeface="Source Sans Pro"/>
            </a:endParaRPr>
          </a:p>
          <a:p>
            <a:pPr indent="-317500" lvl="0" marL="317500" marR="0" rtl="0" algn="l">
              <a:lnSpc>
                <a:spcPct val="100000"/>
              </a:lnSpc>
              <a:spcBef>
                <a:spcPts val="1700"/>
              </a:spcBef>
              <a:spcAft>
                <a:spcPts val="0"/>
              </a:spcAft>
              <a:buClr>
                <a:srgbClr val="000000"/>
              </a:buClr>
              <a:buSzPts val="1400"/>
              <a:buFont typeface="Source Sans Pro"/>
              <a:buChar char="•"/>
            </a:pPr>
            <a:r>
              <a:rPr lang="en" sz="1400">
                <a:latin typeface="Source Sans Pro"/>
                <a:ea typeface="Source Sans Pro"/>
                <a:cs typeface="Source Sans Pro"/>
                <a:sym typeface="Source Sans Pro"/>
              </a:rPr>
              <a:t>Since Notes are private for each individual</a:t>
            </a:r>
            <a:r>
              <a:rPr i="0" lang="en" sz="1400" u="none" cap="none" strike="noStrike">
                <a:solidFill>
                  <a:srgbClr val="000000"/>
                </a:solidFill>
                <a:latin typeface="Source Sans Pro"/>
                <a:ea typeface="Source Sans Pro"/>
                <a:cs typeface="Source Sans Pro"/>
                <a:sym typeface="Source Sans Pro"/>
              </a:rPr>
              <a:t>, </a:t>
            </a:r>
            <a:r>
              <a:rPr lang="en" sz="1400">
                <a:latin typeface="Source Sans Pro"/>
                <a:ea typeface="Source Sans Pro"/>
                <a:cs typeface="Source Sans Pro"/>
                <a:sym typeface="Source Sans Pro"/>
              </a:rPr>
              <a:t>learners</a:t>
            </a:r>
            <a:r>
              <a:rPr i="0" lang="en" sz="1400" u="none" cap="none" strike="noStrike">
                <a:solidFill>
                  <a:srgbClr val="000000"/>
                </a:solidFill>
                <a:latin typeface="Source Sans Pro"/>
                <a:ea typeface="Source Sans Pro"/>
                <a:cs typeface="Source Sans Pro"/>
                <a:sym typeface="Source Sans Pro"/>
              </a:rPr>
              <a:t> can download (lower right section) and share their notes by u</a:t>
            </a:r>
            <a:r>
              <a:rPr lang="en" sz="1400">
                <a:latin typeface="Source Sans Pro"/>
                <a:ea typeface="Source Sans Pro"/>
                <a:cs typeface="Source Sans Pro"/>
                <a:sym typeface="Source Sans Pro"/>
              </a:rPr>
              <a:t>ploading them to the Chat (for Everyone or just their table)</a:t>
            </a:r>
            <a:r>
              <a:rPr i="0" lang="en" sz="1400" u="none" cap="none" strike="noStrike">
                <a:solidFill>
                  <a:srgbClr val="000000"/>
                </a:solidFill>
                <a:latin typeface="Source Sans Pro"/>
                <a:ea typeface="Source Sans Pro"/>
                <a:cs typeface="Source Sans Pro"/>
                <a:sym typeface="Source Sans Pro"/>
              </a:rPr>
              <a:t>, share their screen with the class or just their table, or simply discuss their answers </a:t>
            </a:r>
            <a:br>
              <a:rPr i="0" lang="en" sz="1400" u="none" cap="none" strike="noStrike">
                <a:solidFill>
                  <a:srgbClr val="000000"/>
                </a:solidFill>
                <a:latin typeface="Source Sans Pro"/>
                <a:ea typeface="Source Sans Pro"/>
                <a:cs typeface="Source Sans Pro"/>
                <a:sym typeface="Source Sans Pro"/>
              </a:rPr>
            </a:br>
            <a:endParaRPr i="0" sz="1400" u="none" cap="none" strike="noStrike">
              <a:solidFill>
                <a:srgbClr val="000000"/>
              </a:solidFill>
              <a:latin typeface="Source Sans Pro"/>
              <a:ea typeface="Source Sans Pro"/>
              <a:cs typeface="Source Sans Pro"/>
              <a:sym typeface="Source Sans Pro"/>
            </a:endParaRPr>
          </a:p>
        </p:txBody>
      </p:sp>
      <p:pic>
        <p:nvPicPr>
          <p:cNvPr id="136" name="Google Shape;136;p27"/>
          <p:cNvPicPr preferRelativeResize="0"/>
          <p:nvPr/>
        </p:nvPicPr>
        <p:blipFill rotWithShape="1">
          <a:blip r:embed="rId3">
            <a:alphaModFix/>
          </a:blip>
          <a:srcRect b="0" l="0" r="0" t="10281"/>
          <a:stretch/>
        </p:blipFill>
        <p:spPr>
          <a:xfrm>
            <a:off x="5901425" y="512700"/>
            <a:ext cx="2762107" cy="3304201"/>
          </a:xfrm>
          <a:prstGeom prst="rect">
            <a:avLst/>
          </a:prstGeom>
          <a:noFill/>
          <a:ln>
            <a:noFill/>
          </a:ln>
        </p:spPr>
      </p:pic>
      <p:sp>
        <p:nvSpPr>
          <p:cNvPr id="137" name="Google Shape;137;p27"/>
          <p:cNvSpPr txBox="1"/>
          <p:nvPr/>
        </p:nvSpPr>
        <p:spPr>
          <a:xfrm>
            <a:off x="1326732" y="4753688"/>
            <a:ext cx="69375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30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b="0" i="0" lang="en" sz="1000" u="sng" cap="none" strike="noStrike">
                <a:solidFill>
                  <a:schemeClr val="hlink"/>
                </a:solidFill>
                <a:latin typeface="DM Sans"/>
                <a:ea typeface="DM Sans"/>
                <a:cs typeface="DM Sans"/>
                <a:sym typeface="DM Sans"/>
                <a:hlinkClick r:id="rId4"/>
              </a:rPr>
              <a:t>Share Screen as Ins</a:t>
            </a:r>
            <a:r>
              <a:rPr lang="en" sz="1000" u="sng">
                <a:solidFill>
                  <a:schemeClr val="hlink"/>
                </a:solidFill>
                <a:latin typeface="DM Sans"/>
                <a:ea typeface="DM Sans"/>
                <a:cs typeface="DM Sans"/>
                <a:sym typeface="DM Sans"/>
                <a:hlinkClick r:id="rId5"/>
              </a:rPr>
              <a:t>tructor</a:t>
            </a:r>
            <a:r>
              <a:rPr lang="en" sz="1000">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b="0" i="0" lang="en" sz="1000" u="sng" cap="none" strike="noStrike">
                <a:solidFill>
                  <a:schemeClr val="hlink"/>
                </a:solidFill>
                <a:latin typeface="DM Sans"/>
                <a:ea typeface="DM Sans"/>
                <a:cs typeface="DM Sans"/>
                <a:sym typeface="DM Sans"/>
                <a:hlinkClick r:id="rId6"/>
              </a:rPr>
              <a:t>Student Notes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7"/>
              </a:rPr>
              <a:t>Chat</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8"/>
              </a:rPr>
              <a:t>Share Screen as a Learner</a:t>
            </a:r>
            <a:endParaRPr b="1" i="0" sz="1100" u="none" cap="none" strike="noStrike">
              <a:solidFill>
                <a:srgbClr val="0C0C0C"/>
              </a:solidFill>
              <a:highlight>
                <a:srgbClr val="FFFFFF"/>
              </a:highlight>
              <a:latin typeface="DM Sans"/>
              <a:ea typeface="DM Sans"/>
              <a:cs typeface="DM Sans"/>
              <a:sym typeface="DM Sans"/>
            </a:endParaRPr>
          </a:p>
        </p:txBody>
      </p:sp>
      <p:pic>
        <p:nvPicPr>
          <p:cNvPr id="138" name="Google Shape;138;p27"/>
          <p:cNvPicPr preferRelativeResize="0"/>
          <p:nvPr/>
        </p:nvPicPr>
        <p:blipFill>
          <a:blip r:embed="rId9">
            <a:alphaModFix/>
          </a:blip>
          <a:stretch>
            <a:fillRect/>
          </a:stretch>
        </p:blipFill>
        <p:spPr>
          <a:xfrm>
            <a:off x="5901425" y="3687300"/>
            <a:ext cx="2762100" cy="8805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8"/>
          <p:cNvSpPr txBox="1"/>
          <p:nvPr/>
        </p:nvSpPr>
        <p:spPr>
          <a:xfrm>
            <a:off x="215799" y="208941"/>
            <a:ext cx="8150700" cy="661200"/>
          </a:xfrm>
          <a:prstGeom prst="rect">
            <a:avLst/>
          </a:prstGeom>
          <a:noFill/>
          <a:ln>
            <a:noFill/>
          </a:ln>
        </p:spPr>
        <p:txBody>
          <a:bodyPr anchorCtr="0" anchor="ctr" bIns="31725" lIns="63500" spcFirstLastPara="1" rIns="63500" wrap="square" tIns="31725">
            <a:normAutofit/>
          </a:bodyPr>
          <a:lstStyle/>
          <a:p>
            <a:pPr indent="0" lvl="0" marL="0" marR="0" rtl="0" algn="l">
              <a:lnSpc>
                <a:spcPct val="90000"/>
              </a:lnSpc>
              <a:spcBef>
                <a:spcPts val="0"/>
              </a:spcBef>
              <a:spcAft>
                <a:spcPts val="0"/>
              </a:spcAft>
              <a:buClr>
                <a:srgbClr val="1B0133"/>
              </a:buClr>
              <a:buSzPts val="2200"/>
              <a:buFont typeface="DM Sans"/>
              <a:buNone/>
            </a:pPr>
            <a:r>
              <a:rPr lang="en" sz="2200">
                <a:solidFill>
                  <a:srgbClr val="1B0133"/>
                </a:solidFill>
                <a:latin typeface="DM Sans"/>
                <a:ea typeface="DM Sans"/>
                <a:cs typeface="DM Sans"/>
                <a:sym typeface="DM Sans"/>
              </a:rPr>
              <a:t>1 </a:t>
            </a:r>
            <a:r>
              <a:rPr i="0" lang="en" sz="2200" u="none" cap="none" strike="noStrike">
                <a:solidFill>
                  <a:srgbClr val="1B0133"/>
                </a:solidFill>
                <a:latin typeface="DM Sans"/>
                <a:ea typeface="DM Sans"/>
                <a:cs typeface="DM Sans"/>
                <a:sym typeface="DM Sans"/>
              </a:rPr>
              <a:t>Minute Paper (5 minutes)</a:t>
            </a:r>
            <a:endParaRPr i="0" sz="2200" u="none" cap="none" strike="noStrike">
              <a:solidFill>
                <a:srgbClr val="595959"/>
              </a:solidFill>
              <a:latin typeface="DM Sans"/>
              <a:ea typeface="DM Sans"/>
              <a:cs typeface="DM Sans"/>
              <a:sym typeface="DM Sans"/>
            </a:endParaRPr>
          </a:p>
        </p:txBody>
      </p:sp>
      <p:sp>
        <p:nvSpPr>
          <p:cNvPr id="144" name="Google Shape;144;p28"/>
          <p:cNvSpPr txBox="1"/>
          <p:nvPr/>
        </p:nvSpPr>
        <p:spPr>
          <a:xfrm>
            <a:off x="215799" y="1016087"/>
            <a:ext cx="4112700" cy="3565800"/>
          </a:xfrm>
          <a:prstGeom prst="rect">
            <a:avLst/>
          </a:prstGeom>
          <a:noFill/>
          <a:ln>
            <a:noFill/>
          </a:ln>
        </p:spPr>
        <p:txBody>
          <a:bodyPr anchorCtr="0" anchor="t" bIns="31725" lIns="63500" spcFirstLastPara="1" rIns="63500" wrap="square" tIns="31725">
            <a:spAutoFit/>
          </a:bodyPr>
          <a:lstStyle/>
          <a:p>
            <a:pPr indent="-215900" lvl="0" marL="317500" marR="0" rtl="0" algn="l">
              <a:lnSpc>
                <a:spcPct val="100000"/>
              </a:lnSpc>
              <a:spcBef>
                <a:spcPts val="0"/>
              </a:spcBef>
              <a:spcAft>
                <a:spcPts val="0"/>
              </a:spcAft>
              <a:buSzPts val="1000"/>
              <a:buFont typeface="Source Sans Pro"/>
              <a:buChar char="●"/>
            </a:pPr>
            <a:r>
              <a:rPr lang="en" sz="1500">
                <a:solidFill>
                  <a:schemeClr val="dk1"/>
                </a:solidFill>
                <a:latin typeface="Source Sans Pro"/>
                <a:ea typeface="Source Sans Pro"/>
                <a:cs typeface="Source Sans Pro"/>
                <a:sym typeface="Source Sans Pro"/>
              </a:rPr>
              <a:t>At the end of a class session, set a 1 minute timer and </a:t>
            </a:r>
            <a:r>
              <a:rPr lang="en" sz="1500">
                <a:latin typeface="Source Sans Pro"/>
                <a:ea typeface="Source Sans Pro"/>
                <a:cs typeface="Source Sans Pro"/>
                <a:sym typeface="Source Sans Pro"/>
              </a:rPr>
              <a:t>i</a:t>
            </a:r>
            <a:r>
              <a:rPr i="0" lang="en" sz="1500" u="none" cap="none" strike="noStrike">
                <a:solidFill>
                  <a:srgbClr val="000000"/>
                </a:solidFill>
                <a:latin typeface="Source Sans Pro"/>
                <a:ea typeface="Source Sans Pro"/>
                <a:cs typeface="Source Sans Pro"/>
                <a:sym typeface="Source Sans Pro"/>
              </a:rPr>
              <a:t>nvite your </a:t>
            </a:r>
            <a:r>
              <a:rPr lang="en" sz="1500">
                <a:latin typeface="Source Sans Pro"/>
                <a:ea typeface="Source Sans Pro"/>
                <a:cs typeface="Source Sans Pro"/>
                <a:sym typeface="Source Sans Pro"/>
              </a:rPr>
              <a:t>learners</a:t>
            </a:r>
            <a:r>
              <a:rPr i="0" lang="en" sz="1500" u="none" cap="none" strike="noStrike">
                <a:solidFill>
                  <a:srgbClr val="000000"/>
                </a:solidFill>
                <a:latin typeface="Source Sans Pro"/>
                <a:ea typeface="Source Sans Pro"/>
                <a:cs typeface="Source Sans Pro"/>
                <a:sym typeface="Source Sans Pro"/>
              </a:rPr>
              <a:t> </a:t>
            </a:r>
            <a:r>
              <a:rPr lang="en" sz="1500">
                <a:latin typeface="Source Sans Pro"/>
                <a:ea typeface="Source Sans Pro"/>
                <a:cs typeface="Source Sans Pro"/>
                <a:sym typeface="Source Sans Pro"/>
              </a:rPr>
              <a:t>to generate</a:t>
            </a:r>
            <a:r>
              <a:rPr i="0" lang="en" sz="1500" u="none" cap="none" strike="noStrike">
                <a:solidFill>
                  <a:srgbClr val="000000"/>
                </a:solidFill>
                <a:latin typeface="Source Sans Pro"/>
                <a:ea typeface="Source Sans Pro"/>
                <a:cs typeface="Source Sans Pro"/>
                <a:sym typeface="Source Sans Pro"/>
              </a:rPr>
              <a:t> the most significant thing they learned from the session</a:t>
            </a:r>
            <a:r>
              <a:rPr lang="en" sz="1500">
                <a:latin typeface="Source Sans Pro"/>
                <a:ea typeface="Source Sans Pro"/>
                <a:cs typeface="Source Sans Pro"/>
                <a:sym typeface="Source Sans Pro"/>
              </a:rPr>
              <a:t>, or </a:t>
            </a:r>
            <a:r>
              <a:rPr i="0" lang="en" sz="1500" u="none" cap="none" strike="noStrike">
                <a:solidFill>
                  <a:srgbClr val="000000"/>
                </a:solidFill>
                <a:latin typeface="Source Sans Pro"/>
                <a:ea typeface="Source Sans Pro"/>
                <a:cs typeface="Source Sans Pro"/>
                <a:sym typeface="Source Sans Pro"/>
              </a:rPr>
              <a:t>one open question they still have. </a:t>
            </a:r>
            <a:endParaRPr i="0" sz="1100" u="none" cap="none" strike="noStrike">
              <a:solidFill>
                <a:srgbClr val="000000"/>
              </a:solidFill>
              <a:latin typeface="Source Sans Pro"/>
              <a:ea typeface="Source Sans Pro"/>
              <a:cs typeface="Source Sans Pro"/>
              <a:sym typeface="Source Sans Pro"/>
            </a:endParaRPr>
          </a:p>
          <a:p>
            <a:pPr indent="-215900" lvl="0" marL="317500" marR="0" rtl="0" algn="l">
              <a:lnSpc>
                <a:spcPct val="100000"/>
              </a:lnSpc>
              <a:spcBef>
                <a:spcPts val="700"/>
              </a:spcBef>
              <a:spcAft>
                <a:spcPts val="0"/>
              </a:spcAft>
              <a:buSzPts val="1000"/>
              <a:buFont typeface="Source Sans Pro"/>
              <a:buChar char="●"/>
            </a:pPr>
            <a:r>
              <a:rPr lang="en" sz="1500">
                <a:latin typeface="Source Sans Pro"/>
                <a:ea typeface="Source Sans Pro"/>
                <a:cs typeface="Source Sans Pro"/>
                <a:sym typeface="Source Sans Pro"/>
              </a:rPr>
              <a:t>Post a question in the Q&amp;A with the date of the class session and ask your learners </a:t>
            </a:r>
            <a:r>
              <a:rPr i="0" lang="en" sz="1500" u="none" cap="none" strike="noStrike">
                <a:solidFill>
                  <a:srgbClr val="000000"/>
                </a:solidFill>
                <a:latin typeface="Source Sans Pro"/>
                <a:ea typeface="Source Sans Pro"/>
                <a:cs typeface="Source Sans Pro"/>
                <a:sym typeface="Source Sans Pro"/>
              </a:rPr>
              <a:t>to post their reflections </a:t>
            </a:r>
            <a:r>
              <a:rPr lang="en" sz="1500">
                <a:latin typeface="Source Sans Pro"/>
                <a:ea typeface="Source Sans Pro"/>
                <a:cs typeface="Source Sans Pro"/>
                <a:sym typeface="Source Sans Pro"/>
              </a:rPr>
              <a:t>(anonymously if they wish), which you can download</a:t>
            </a:r>
            <a:endParaRPr sz="1500">
              <a:latin typeface="Source Sans Pro"/>
              <a:ea typeface="Source Sans Pro"/>
              <a:cs typeface="Source Sans Pro"/>
              <a:sym typeface="Source Sans Pro"/>
            </a:endParaRPr>
          </a:p>
          <a:p>
            <a:pPr indent="-215900" lvl="0" marL="317500" marR="0" rtl="0" algn="l">
              <a:lnSpc>
                <a:spcPct val="100000"/>
              </a:lnSpc>
              <a:spcBef>
                <a:spcPts val="700"/>
              </a:spcBef>
              <a:spcAft>
                <a:spcPts val="0"/>
              </a:spcAft>
              <a:buSzPts val="1000"/>
              <a:buFont typeface="Source Sans Pro"/>
              <a:buChar char="●"/>
            </a:pPr>
            <a:r>
              <a:rPr lang="en" sz="1500">
                <a:latin typeface="Source Sans Pro"/>
                <a:ea typeface="Source Sans Pro"/>
                <a:cs typeface="Source Sans Pro"/>
                <a:sym typeface="Source Sans Pro"/>
              </a:rPr>
              <a:t>You can also ask them to type it in the Chat (privately to you if they wish), which you can download </a:t>
            </a:r>
            <a:endParaRPr sz="1500">
              <a:latin typeface="Source Sans Pro"/>
              <a:ea typeface="Source Sans Pro"/>
              <a:cs typeface="Source Sans Pro"/>
              <a:sym typeface="Source Sans Pro"/>
            </a:endParaRPr>
          </a:p>
          <a:p>
            <a:pPr indent="-215900" lvl="0" marL="317500" marR="0" rtl="0" algn="l">
              <a:lnSpc>
                <a:spcPct val="100000"/>
              </a:lnSpc>
              <a:spcBef>
                <a:spcPts val="700"/>
              </a:spcBef>
              <a:spcAft>
                <a:spcPts val="700"/>
              </a:spcAft>
              <a:buSzPts val="1000"/>
              <a:buFont typeface="Source Sans Pro"/>
              <a:buChar char="●"/>
            </a:pPr>
            <a:r>
              <a:rPr i="0" lang="en" sz="1500" u="none" cap="none" strike="noStrike">
                <a:solidFill>
                  <a:srgbClr val="000000"/>
                </a:solidFill>
                <a:latin typeface="Source Sans Pro"/>
                <a:ea typeface="Source Sans Pro"/>
                <a:cs typeface="Source Sans Pro"/>
                <a:sym typeface="Source Sans Pro"/>
              </a:rPr>
              <a:t>Or, as a group activity, ask them to </a:t>
            </a:r>
            <a:r>
              <a:rPr lang="en" sz="1500">
                <a:latin typeface="Source Sans Pro"/>
                <a:ea typeface="Source Sans Pro"/>
                <a:cs typeface="Source Sans Pro"/>
                <a:sym typeface="Source Sans Pro"/>
              </a:rPr>
              <a:t>contribute </a:t>
            </a:r>
            <a:r>
              <a:rPr i="0" lang="en" sz="1500" u="none" cap="none" strike="noStrike">
                <a:solidFill>
                  <a:srgbClr val="000000"/>
                </a:solidFill>
                <a:latin typeface="Source Sans Pro"/>
                <a:ea typeface="Source Sans Pro"/>
                <a:cs typeface="Source Sans Pro"/>
                <a:sym typeface="Source Sans Pro"/>
              </a:rPr>
              <a:t>their reflections </a:t>
            </a:r>
            <a:r>
              <a:rPr lang="en" sz="1500">
                <a:latin typeface="Source Sans Pro"/>
                <a:ea typeface="Source Sans Pro"/>
                <a:cs typeface="Source Sans Pro"/>
                <a:sym typeface="Source Sans Pro"/>
              </a:rPr>
              <a:t>on a Google doc using Distribute Docs. </a:t>
            </a:r>
            <a:endParaRPr i="0" sz="1100" u="none" cap="none" strike="noStrike">
              <a:solidFill>
                <a:srgbClr val="000000"/>
              </a:solidFill>
              <a:latin typeface="Source Sans Pro"/>
              <a:ea typeface="Source Sans Pro"/>
              <a:cs typeface="Source Sans Pro"/>
              <a:sym typeface="Source Sans Pro"/>
            </a:endParaRPr>
          </a:p>
        </p:txBody>
      </p:sp>
      <p:sp>
        <p:nvSpPr>
          <p:cNvPr id="145" name="Google Shape;145;p28"/>
          <p:cNvSpPr txBox="1"/>
          <p:nvPr/>
        </p:nvSpPr>
        <p:spPr>
          <a:xfrm>
            <a:off x="1102931" y="4828594"/>
            <a:ext cx="69039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Setting a Timer</a:t>
            </a:r>
            <a:r>
              <a:rPr b="0" i="0" lang="en" sz="1000" u="none" cap="none" strike="noStrike">
                <a:solidFill>
                  <a:srgbClr val="1C1C1C"/>
                </a:solidFill>
                <a:latin typeface="DM Sans"/>
                <a:ea typeface="DM Sans"/>
                <a:cs typeface="DM Sans"/>
                <a:sym typeface="DM Sans"/>
              </a:rPr>
              <a:t> </a:t>
            </a:r>
            <a:r>
              <a:rPr lang="en" sz="1000">
                <a:solidFill>
                  <a:srgbClr val="1C1C1C"/>
                </a:solidFill>
                <a:latin typeface="DM Sans"/>
                <a:ea typeface="DM Sans"/>
                <a:cs typeface="DM Sans"/>
                <a:sym typeface="DM Sans"/>
              </a:rPr>
              <a:t>|</a:t>
            </a:r>
            <a:r>
              <a:rPr lang="en" sz="1000">
                <a:solidFill>
                  <a:schemeClr val="dk1"/>
                </a:solidFill>
              </a:rPr>
              <a:t> </a:t>
            </a:r>
            <a:r>
              <a:rPr lang="en" sz="1000" u="sng">
                <a:solidFill>
                  <a:schemeClr val="hlink"/>
                </a:solidFill>
                <a:latin typeface="DM Sans"/>
                <a:ea typeface="DM Sans"/>
                <a:cs typeface="DM Sans"/>
                <a:sym typeface="DM Sans"/>
                <a:hlinkClick r:id="rId4"/>
              </a:rPr>
              <a:t>Moderating the Q&amp;A</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5"/>
              </a:rPr>
              <a:t>Chat</a:t>
            </a:r>
            <a:r>
              <a:rPr lang="en" sz="1000">
                <a:solidFill>
                  <a:srgbClr val="1C1C1C"/>
                </a:solidFill>
                <a:latin typeface="DM Sans"/>
                <a:ea typeface="DM Sans"/>
                <a:cs typeface="DM Sans"/>
                <a:sym typeface="DM Sans"/>
              </a:rPr>
              <a:t> |</a:t>
            </a:r>
            <a:r>
              <a:rPr lang="en" sz="1000"/>
              <a:t> </a:t>
            </a:r>
            <a:r>
              <a:rPr lang="en" sz="1000" u="sng">
                <a:solidFill>
                  <a:schemeClr val="hlink"/>
                </a:solidFill>
                <a:latin typeface="DM Sans"/>
                <a:ea typeface="DM Sans"/>
                <a:cs typeface="DM Sans"/>
                <a:sym typeface="DM Sans"/>
                <a:hlinkClick r:id="rId6"/>
              </a:rPr>
              <a:t>Distributing documents</a:t>
            </a:r>
            <a:endParaRPr b="0" i="0" sz="1300" u="none" cap="none" strike="noStrike">
              <a:solidFill>
                <a:srgbClr val="000000"/>
              </a:solidFill>
              <a:latin typeface="DM Sans"/>
              <a:ea typeface="DM Sans"/>
              <a:cs typeface="DM Sans"/>
              <a:sym typeface="DM Sans"/>
            </a:endParaRPr>
          </a:p>
        </p:txBody>
      </p:sp>
      <p:pic>
        <p:nvPicPr>
          <p:cNvPr id="146" name="Google Shape;146;p28"/>
          <p:cNvPicPr preferRelativeResize="0"/>
          <p:nvPr/>
        </p:nvPicPr>
        <p:blipFill rotWithShape="1">
          <a:blip r:embed="rId7">
            <a:alphaModFix/>
          </a:blip>
          <a:srcRect b="8424" l="0" r="0" t="0"/>
          <a:stretch/>
        </p:blipFill>
        <p:spPr>
          <a:xfrm>
            <a:off x="4460450" y="2004500"/>
            <a:ext cx="4346926" cy="2301400"/>
          </a:xfrm>
          <a:prstGeom prst="rect">
            <a:avLst/>
          </a:prstGeom>
          <a:noFill/>
          <a:ln>
            <a:noFill/>
          </a:ln>
        </p:spPr>
      </p:pic>
      <p:pic>
        <p:nvPicPr>
          <p:cNvPr id="147" name="Google Shape;147;p28"/>
          <p:cNvPicPr preferRelativeResize="0"/>
          <p:nvPr/>
        </p:nvPicPr>
        <p:blipFill rotWithShape="1">
          <a:blip r:embed="rId8">
            <a:alphaModFix/>
          </a:blip>
          <a:srcRect b="18099" l="19630" r="13893" t="9677"/>
          <a:stretch/>
        </p:blipFill>
        <p:spPr>
          <a:xfrm>
            <a:off x="5000283" y="364795"/>
            <a:ext cx="3128318" cy="191203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9"/>
          <p:cNvSpPr txBox="1"/>
          <p:nvPr>
            <p:ph idx="4294967295" type="title"/>
          </p:nvPr>
        </p:nvSpPr>
        <p:spPr>
          <a:xfrm>
            <a:off x="311700" y="328800"/>
            <a:ext cx="6132600" cy="458700"/>
          </a:xfrm>
          <a:prstGeom prst="rect">
            <a:avLst/>
          </a:prstGeom>
          <a:noFill/>
          <a:ln>
            <a:noFill/>
          </a:ln>
        </p:spPr>
        <p:txBody>
          <a:bodyPr anchorCtr="0" anchor="t" bIns="84650" lIns="84650" spcFirstLastPara="1" rIns="84650" wrap="square" tIns="84650">
            <a:noAutofit/>
          </a:bodyPr>
          <a:lstStyle/>
          <a:p>
            <a:pPr indent="0" lvl="0" marL="0" rtl="0" algn="l">
              <a:lnSpc>
                <a:spcPct val="90000"/>
              </a:lnSpc>
              <a:spcBef>
                <a:spcPts val="0"/>
              </a:spcBef>
              <a:spcAft>
                <a:spcPts val="0"/>
              </a:spcAft>
              <a:buClr>
                <a:srgbClr val="1B0133"/>
              </a:buClr>
              <a:buSzPts val="2200"/>
              <a:buFont typeface="DM Sans"/>
              <a:buNone/>
            </a:pPr>
            <a:r>
              <a:rPr lang="en" sz="2200">
                <a:solidFill>
                  <a:srgbClr val="1B0133"/>
                </a:solidFill>
              </a:rPr>
              <a:t>Simplified Jigsaw (20-30 minutes)</a:t>
            </a:r>
            <a:endParaRPr sz="2200">
              <a:solidFill>
                <a:srgbClr val="595959"/>
              </a:solidFill>
            </a:endParaRPr>
          </a:p>
          <a:p>
            <a:pPr indent="0" lvl="0" marL="0" rtl="0" algn="l">
              <a:lnSpc>
                <a:spcPct val="100000"/>
              </a:lnSpc>
              <a:spcBef>
                <a:spcPts val="0"/>
              </a:spcBef>
              <a:spcAft>
                <a:spcPts val="0"/>
              </a:spcAft>
              <a:buSzPts val="2000"/>
              <a:buNone/>
            </a:pPr>
            <a:r>
              <a:t/>
            </a:r>
            <a:endParaRPr/>
          </a:p>
        </p:txBody>
      </p:sp>
      <p:sp>
        <p:nvSpPr>
          <p:cNvPr id="153" name="Google Shape;153;p29"/>
          <p:cNvSpPr txBox="1"/>
          <p:nvPr>
            <p:ph idx="4294967295" type="body"/>
          </p:nvPr>
        </p:nvSpPr>
        <p:spPr>
          <a:xfrm>
            <a:off x="451775" y="1000025"/>
            <a:ext cx="4538400" cy="3179400"/>
          </a:xfrm>
          <a:prstGeom prst="rect">
            <a:avLst/>
          </a:prstGeom>
          <a:noFill/>
          <a:ln>
            <a:noFill/>
          </a:ln>
        </p:spPr>
        <p:txBody>
          <a:bodyPr anchorCtr="0" anchor="t" bIns="84650" lIns="84650" spcFirstLastPara="1" rIns="84650" wrap="square" tIns="84650">
            <a:noAutofit/>
          </a:bodyPr>
          <a:lstStyle/>
          <a:p>
            <a:pPr indent="-234950" lvl="0" marL="165100" rtl="0" algn="l">
              <a:lnSpc>
                <a:spcPct val="100000"/>
              </a:lnSpc>
              <a:spcBef>
                <a:spcPts val="400"/>
              </a:spcBef>
              <a:spcAft>
                <a:spcPts val="0"/>
              </a:spcAft>
              <a:buSzPts val="1700"/>
              <a:buChar char="•"/>
            </a:pPr>
            <a:r>
              <a:rPr lang="en" sz="1400"/>
              <a:t>Break down a topic into 2-3 subtopics or components and then arrange that number of learners at each table and rename each table with that topic name</a:t>
            </a:r>
            <a:endParaRPr sz="1900"/>
          </a:p>
          <a:p>
            <a:pPr indent="-234950" lvl="0" marL="165100" rtl="0" algn="l">
              <a:lnSpc>
                <a:spcPct val="100000"/>
              </a:lnSpc>
              <a:spcBef>
                <a:spcPts val="800"/>
              </a:spcBef>
              <a:spcAft>
                <a:spcPts val="0"/>
              </a:spcAft>
              <a:buSzPts val="1700"/>
              <a:buFont typeface="Arial"/>
              <a:buChar char="•"/>
            </a:pPr>
            <a:r>
              <a:rPr lang="en" sz="1400"/>
              <a:t>Set the audio to Table Mode and set a timer for 20 minutes</a:t>
            </a:r>
            <a:endParaRPr sz="1400"/>
          </a:p>
          <a:p>
            <a:pPr indent="-234950" lvl="0" marL="165100" rtl="0" algn="l">
              <a:lnSpc>
                <a:spcPct val="100000"/>
              </a:lnSpc>
              <a:spcBef>
                <a:spcPts val="800"/>
              </a:spcBef>
              <a:spcAft>
                <a:spcPts val="0"/>
              </a:spcAft>
              <a:buSzPts val="1700"/>
              <a:buFont typeface="Arial"/>
              <a:buChar char="•"/>
            </a:pPr>
            <a:r>
              <a:rPr lang="en" sz="1400"/>
              <a:t>Each table group will research that subtopic and develop shared group knowledge using Distribute Documents and choose one representative to share the group’s findings</a:t>
            </a:r>
            <a:endParaRPr sz="1900"/>
          </a:p>
          <a:p>
            <a:pPr indent="-234950" lvl="0" marL="165100" rtl="0" algn="l">
              <a:lnSpc>
                <a:spcPct val="100000"/>
              </a:lnSpc>
              <a:spcBef>
                <a:spcPts val="800"/>
              </a:spcBef>
              <a:spcAft>
                <a:spcPts val="0"/>
              </a:spcAft>
              <a:buSzPts val="1700"/>
              <a:buFont typeface="Arial"/>
              <a:buChar char="•"/>
            </a:pPr>
            <a:r>
              <a:rPr lang="en" sz="1400"/>
              <a:t>Request one learner from each table Raise their hand to deliver the information gathered on this subtopic</a:t>
            </a:r>
            <a:endParaRPr sz="1900"/>
          </a:p>
          <a:p>
            <a:pPr indent="-234950" lvl="0" marL="165100" rtl="0" algn="l">
              <a:lnSpc>
                <a:spcPct val="100000"/>
              </a:lnSpc>
              <a:spcBef>
                <a:spcPts val="800"/>
              </a:spcBef>
              <a:spcAft>
                <a:spcPts val="0"/>
              </a:spcAft>
              <a:buSzPts val="1700"/>
              <a:buFont typeface="Arial"/>
              <a:buChar char="•"/>
            </a:pPr>
            <a:r>
              <a:rPr lang="en" sz="1400"/>
              <a:t>End with a quiz or poll to explore class progress on the topic as a whole</a:t>
            </a:r>
            <a:br>
              <a:rPr lang="en" sz="1400"/>
            </a:br>
            <a:endParaRPr sz="1400"/>
          </a:p>
          <a:p>
            <a:pPr indent="-127000" lvl="0" marL="431800" rtl="0" algn="l">
              <a:lnSpc>
                <a:spcPct val="150000"/>
              </a:lnSpc>
              <a:spcBef>
                <a:spcPts val="800"/>
              </a:spcBef>
              <a:spcAft>
                <a:spcPts val="400"/>
              </a:spcAft>
              <a:buSzPts val="1700"/>
              <a:buFont typeface="Arial"/>
              <a:buNone/>
            </a:pPr>
            <a:r>
              <a:t/>
            </a:r>
            <a:endParaRPr sz="1400"/>
          </a:p>
        </p:txBody>
      </p:sp>
      <p:sp>
        <p:nvSpPr>
          <p:cNvPr id="154" name="Google Shape;154;p29"/>
          <p:cNvSpPr txBox="1"/>
          <p:nvPr/>
        </p:nvSpPr>
        <p:spPr>
          <a:xfrm>
            <a:off x="781765" y="4770896"/>
            <a:ext cx="74700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Distributing documents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5"/>
              </a:rPr>
              <a:t>Setting a Timer</a:t>
            </a:r>
            <a:r>
              <a:rPr lang="en" sz="1000">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6"/>
              </a:rPr>
              <a:t>Request Hand Raise</a:t>
            </a:r>
            <a:r>
              <a:rPr lang="en" sz="1000">
                <a:solidFill>
                  <a:srgbClr val="0066C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7"/>
              </a:rPr>
              <a:t>Using a Poll</a:t>
            </a:r>
            <a:endParaRPr b="0" i="0" sz="1000" u="none" cap="none" strike="noStrike">
              <a:solidFill>
                <a:srgbClr val="0066CC"/>
              </a:solidFill>
              <a:latin typeface="DM Sans"/>
              <a:ea typeface="DM Sans"/>
              <a:cs typeface="DM Sans"/>
              <a:sym typeface="DM Sans"/>
            </a:endParaRPr>
          </a:p>
        </p:txBody>
      </p:sp>
      <p:pic>
        <p:nvPicPr>
          <p:cNvPr id="155" name="Google Shape;155;p29"/>
          <p:cNvPicPr preferRelativeResize="0"/>
          <p:nvPr/>
        </p:nvPicPr>
        <p:blipFill rotWithShape="1">
          <a:blip r:embed="rId8">
            <a:alphaModFix/>
          </a:blip>
          <a:srcRect b="0" l="0" r="10658" t="0"/>
          <a:stretch/>
        </p:blipFill>
        <p:spPr>
          <a:xfrm>
            <a:off x="5082975" y="858275"/>
            <a:ext cx="3753001" cy="2330101"/>
          </a:xfrm>
          <a:prstGeom prst="rect">
            <a:avLst/>
          </a:prstGeom>
          <a:noFill/>
          <a:ln>
            <a:noFill/>
          </a:ln>
        </p:spPr>
      </p:pic>
      <p:pic>
        <p:nvPicPr>
          <p:cNvPr id="156" name="Google Shape;156;p29"/>
          <p:cNvPicPr preferRelativeResize="0"/>
          <p:nvPr/>
        </p:nvPicPr>
        <p:blipFill>
          <a:blip r:embed="rId9">
            <a:alphaModFix/>
          </a:blip>
          <a:stretch>
            <a:fillRect/>
          </a:stretch>
        </p:blipFill>
        <p:spPr>
          <a:xfrm>
            <a:off x="5082975" y="2233850"/>
            <a:ext cx="3761930" cy="23301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0"/>
          <p:cNvSpPr txBox="1"/>
          <p:nvPr>
            <p:ph idx="4294967295" type="title"/>
          </p:nvPr>
        </p:nvSpPr>
        <p:spPr>
          <a:xfrm>
            <a:off x="311700" y="328800"/>
            <a:ext cx="6132600" cy="458700"/>
          </a:xfrm>
          <a:prstGeom prst="rect">
            <a:avLst/>
          </a:prstGeom>
          <a:noFill/>
          <a:ln>
            <a:noFill/>
          </a:ln>
        </p:spPr>
        <p:txBody>
          <a:bodyPr anchorCtr="0" anchor="t" bIns="84650" lIns="84650" spcFirstLastPara="1" rIns="84650" wrap="square" tIns="84650">
            <a:noAutofit/>
          </a:bodyPr>
          <a:lstStyle/>
          <a:p>
            <a:pPr indent="0" lvl="0" marL="0" rtl="0" algn="l">
              <a:lnSpc>
                <a:spcPct val="90000"/>
              </a:lnSpc>
              <a:spcBef>
                <a:spcPts val="0"/>
              </a:spcBef>
              <a:spcAft>
                <a:spcPts val="0"/>
              </a:spcAft>
              <a:buClr>
                <a:srgbClr val="1B0133"/>
              </a:buClr>
              <a:buSzPts val="2200"/>
              <a:buFont typeface="DM Sans"/>
              <a:buNone/>
            </a:pPr>
            <a:r>
              <a:rPr lang="en" sz="2200">
                <a:solidFill>
                  <a:srgbClr val="1B0133"/>
                </a:solidFill>
              </a:rPr>
              <a:t>Simplified Jigsaw with Panel (20-30 minutes)</a:t>
            </a:r>
            <a:endParaRPr sz="2200">
              <a:solidFill>
                <a:srgbClr val="595959"/>
              </a:solidFill>
            </a:endParaRPr>
          </a:p>
          <a:p>
            <a:pPr indent="0" lvl="0" marL="0" rtl="0" algn="l">
              <a:lnSpc>
                <a:spcPct val="100000"/>
              </a:lnSpc>
              <a:spcBef>
                <a:spcPts val="0"/>
              </a:spcBef>
              <a:spcAft>
                <a:spcPts val="0"/>
              </a:spcAft>
              <a:buSzPts val="2000"/>
              <a:buNone/>
            </a:pPr>
            <a:r>
              <a:t/>
            </a:r>
            <a:endParaRPr/>
          </a:p>
        </p:txBody>
      </p:sp>
      <p:sp>
        <p:nvSpPr>
          <p:cNvPr id="162" name="Google Shape;162;p30"/>
          <p:cNvSpPr txBox="1"/>
          <p:nvPr>
            <p:ph idx="4294967295" type="body"/>
          </p:nvPr>
        </p:nvSpPr>
        <p:spPr>
          <a:xfrm>
            <a:off x="451775" y="1000025"/>
            <a:ext cx="4538400" cy="3179400"/>
          </a:xfrm>
          <a:prstGeom prst="rect">
            <a:avLst/>
          </a:prstGeom>
          <a:noFill/>
          <a:ln>
            <a:noFill/>
          </a:ln>
        </p:spPr>
        <p:txBody>
          <a:bodyPr anchorCtr="0" anchor="t" bIns="84650" lIns="84650" spcFirstLastPara="1" rIns="84650" wrap="square" tIns="84650">
            <a:noAutofit/>
          </a:bodyPr>
          <a:lstStyle/>
          <a:p>
            <a:pPr indent="-234950" lvl="0" marL="165100" rtl="0" algn="l">
              <a:lnSpc>
                <a:spcPct val="100000"/>
              </a:lnSpc>
              <a:spcBef>
                <a:spcPts val="400"/>
              </a:spcBef>
              <a:spcAft>
                <a:spcPts val="0"/>
              </a:spcAft>
              <a:buSzPts val="1700"/>
              <a:buChar char="•"/>
            </a:pPr>
            <a:r>
              <a:rPr lang="en" sz="1400"/>
              <a:t>Break down a topic into 2-3 subtopics or components and then arrange that number of learners at each table and rename each table with that topic name</a:t>
            </a:r>
            <a:endParaRPr sz="1900"/>
          </a:p>
          <a:p>
            <a:pPr indent="-234950" lvl="0" marL="165100" rtl="0" algn="l">
              <a:lnSpc>
                <a:spcPct val="100000"/>
              </a:lnSpc>
              <a:spcBef>
                <a:spcPts val="800"/>
              </a:spcBef>
              <a:spcAft>
                <a:spcPts val="0"/>
              </a:spcAft>
              <a:buSzPts val="1700"/>
              <a:buFont typeface="Arial"/>
              <a:buChar char="•"/>
            </a:pPr>
            <a:r>
              <a:rPr lang="en" sz="1400"/>
              <a:t>Set the audio to Table Mode and set a timer for 20 minutes</a:t>
            </a:r>
            <a:endParaRPr sz="1400"/>
          </a:p>
          <a:p>
            <a:pPr indent="-234950" lvl="0" marL="165100" rtl="0" algn="l">
              <a:lnSpc>
                <a:spcPct val="100000"/>
              </a:lnSpc>
              <a:spcBef>
                <a:spcPts val="800"/>
              </a:spcBef>
              <a:spcAft>
                <a:spcPts val="0"/>
              </a:spcAft>
              <a:buSzPts val="1700"/>
              <a:buFont typeface="Arial"/>
              <a:buChar char="•"/>
            </a:pPr>
            <a:r>
              <a:rPr lang="en" sz="1400"/>
              <a:t>Each table group will research that subtopic and develop shared group knowledge using Distribute Documents and choose one representative to share the group’s findings</a:t>
            </a:r>
            <a:endParaRPr sz="1900"/>
          </a:p>
          <a:p>
            <a:pPr indent="-234950" lvl="0" marL="165100" rtl="0" algn="l">
              <a:lnSpc>
                <a:spcPct val="100000"/>
              </a:lnSpc>
              <a:spcBef>
                <a:spcPts val="800"/>
              </a:spcBef>
              <a:spcAft>
                <a:spcPts val="0"/>
              </a:spcAft>
              <a:buSzPts val="1700"/>
              <a:buFont typeface="Arial"/>
              <a:buChar char="•"/>
            </a:pPr>
            <a:r>
              <a:rPr lang="en" sz="1400"/>
              <a:t>Move to Panel and each representative will deliver the information gathered on this subtopic</a:t>
            </a:r>
            <a:endParaRPr sz="1900"/>
          </a:p>
          <a:p>
            <a:pPr indent="-234950" lvl="0" marL="165100" rtl="0" algn="l">
              <a:lnSpc>
                <a:spcPct val="100000"/>
              </a:lnSpc>
              <a:spcBef>
                <a:spcPts val="800"/>
              </a:spcBef>
              <a:spcAft>
                <a:spcPts val="0"/>
              </a:spcAft>
              <a:buSzPts val="1700"/>
              <a:buFont typeface="Arial"/>
              <a:buChar char="•"/>
            </a:pPr>
            <a:r>
              <a:rPr lang="en" sz="1400"/>
              <a:t>End with a quiz or poll to explore class progress on the topic as a whole</a:t>
            </a:r>
            <a:br>
              <a:rPr lang="en" sz="1400"/>
            </a:br>
            <a:endParaRPr sz="1400"/>
          </a:p>
          <a:p>
            <a:pPr indent="-127000" lvl="0" marL="431800" rtl="0" algn="l">
              <a:lnSpc>
                <a:spcPct val="150000"/>
              </a:lnSpc>
              <a:spcBef>
                <a:spcPts val="800"/>
              </a:spcBef>
              <a:spcAft>
                <a:spcPts val="400"/>
              </a:spcAft>
              <a:buSzPts val="1700"/>
              <a:buFont typeface="Arial"/>
              <a:buNone/>
            </a:pPr>
            <a:r>
              <a:t/>
            </a:r>
            <a:endParaRPr sz="1400"/>
          </a:p>
        </p:txBody>
      </p:sp>
      <p:sp>
        <p:nvSpPr>
          <p:cNvPr id="163" name="Google Shape;163;p30"/>
          <p:cNvSpPr txBox="1"/>
          <p:nvPr/>
        </p:nvSpPr>
        <p:spPr>
          <a:xfrm>
            <a:off x="781765" y="4770896"/>
            <a:ext cx="74700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3"/>
              </a:rPr>
              <a:t>Audio Options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4"/>
              </a:rPr>
              <a:t>Distributing documents</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5"/>
              </a:rPr>
              <a:t>Setting a Timer</a:t>
            </a:r>
            <a:r>
              <a:rPr lang="en" sz="1000">
                <a:solidFill>
                  <a:srgbClr val="1C1C1C"/>
                </a:solidFill>
                <a:latin typeface="DM Sans"/>
                <a:ea typeface="DM Sans"/>
                <a:cs typeface="DM Sans"/>
                <a:sym typeface="DM Sans"/>
              </a:rPr>
              <a:t> </a:t>
            </a:r>
            <a:r>
              <a:rPr b="0" i="0" lang="en" sz="1000" u="none" cap="none" strike="noStrike">
                <a:solidFill>
                  <a:srgbClr val="1C1C1C"/>
                </a:solidFill>
                <a:latin typeface="DM Sans"/>
                <a:ea typeface="DM Sans"/>
                <a:cs typeface="DM Sans"/>
                <a:sym typeface="DM Sans"/>
              </a:rPr>
              <a:t>| </a:t>
            </a:r>
            <a:r>
              <a:rPr b="0" i="0" lang="en" sz="1000" u="sng" cap="none" strike="noStrike">
                <a:solidFill>
                  <a:schemeClr val="hlink"/>
                </a:solidFill>
                <a:latin typeface="DM Sans"/>
                <a:ea typeface="DM Sans"/>
                <a:cs typeface="DM Sans"/>
                <a:sym typeface="DM Sans"/>
                <a:hlinkClick r:id="rId6"/>
              </a:rPr>
              <a:t>Hosting a Panel</a:t>
            </a:r>
            <a:r>
              <a:rPr lang="en" sz="1000">
                <a:solidFill>
                  <a:srgbClr val="0066CC"/>
                </a:solidFill>
                <a:latin typeface="DM Sans"/>
                <a:ea typeface="DM Sans"/>
                <a:cs typeface="DM Sans"/>
                <a:sym typeface="DM Sans"/>
              </a:rPr>
              <a:t> </a:t>
            </a:r>
            <a:r>
              <a:rPr lang="en" sz="1000">
                <a:solidFill>
                  <a:srgbClr val="1C1C1C"/>
                </a:solidFill>
                <a:latin typeface="DM Sans"/>
                <a:ea typeface="DM Sans"/>
                <a:cs typeface="DM Sans"/>
                <a:sym typeface="DM Sans"/>
              </a:rPr>
              <a:t>| </a:t>
            </a:r>
            <a:r>
              <a:rPr lang="en" sz="1000" u="sng">
                <a:solidFill>
                  <a:schemeClr val="hlink"/>
                </a:solidFill>
                <a:latin typeface="DM Sans"/>
                <a:ea typeface="DM Sans"/>
                <a:cs typeface="DM Sans"/>
                <a:sym typeface="DM Sans"/>
                <a:hlinkClick r:id="rId7"/>
              </a:rPr>
              <a:t>Using a Poll</a:t>
            </a:r>
            <a:endParaRPr b="0" i="0" sz="1000" u="none" cap="none" strike="noStrike">
              <a:solidFill>
                <a:srgbClr val="0066CC"/>
              </a:solidFill>
              <a:latin typeface="DM Sans"/>
              <a:ea typeface="DM Sans"/>
              <a:cs typeface="DM Sans"/>
              <a:sym typeface="DM Sans"/>
            </a:endParaRPr>
          </a:p>
        </p:txBody>
      </p:sp>
      <p:pic>
        <p:nvPicPr>
          <p:cNvPr id="164" name="Google Shape;164;p30"/>
          <p:cNvPicPr preferRelativeResize="0"/>
          <p:nvPr/>
        </p:nvPicPr>
        <p:blipFill rotWithShape="1">
          <a:blip r:embed="rId8">
            <a:alphaModFix/>
          </a:blip>
          <a:srcRect b="0" l="0" r="10658" t="0"/>
          <a:stretch/>
        </p:blipFill>
        <p:spPr>
          <a:xfrm>
            <a:off x="5082975" y="858275"/>
            <a:ext cx="3753001" cy="2330101"/>
          </a:xfrm>
          <a:prstGeom prst="rect">
            <a:avLst/>
          </a:prstGeom>
          <a:noFill/>
          <a:ln>
            <a:noFill/>
          </a:ln>
        </p:spPr>
      </p:pic>
      <p:pic>
        <p:nvPicPr>
          <p:cNvPr id="165" name="Google Shape;165;p30"/>
          <p:cNvPicPr preferRelativeResize="0"/>
          <p:nvPr/>
        </p:nvPicPr>
        <p:blipFill>
          <a:blip r:embed="rId9">
            <a:alphaModFix/>
          </a:blip>
          <a:stretch>
            <a:fillRect/>
          </a:stretch>
        </p:blipFill>
        <p:spPr>
          <a:xfrm>
            <a:off x="5082975" y="2250182"/>
            <a:ext cx="3753001" cy="19862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31"/>
          <p:cNvPicPr preferRelativeResize="0"/>
          <p:nvPr/>
        </p:nvPicPr>
        <p:blipFill rotWithShape="1">
          <a:blip r:embed="rId3">
            <a:alphaModFix/>
          </a:blip>
          <a:srcRect b="0" l="0" r="13644" t="0"/>
          <a:stretch/>
        </p:blipFill>
        <p:spPr>
          <a:xfrm>
            <a:off x="4689900" y="1384850"/>
            <a:ext cx="4321224" cy="2472774"/>
          </a:xfrm>
          <a:prstGeom prst="rect">
            <a:avLst/>
          </a:prstGeom>
          <a:noFill/>
          <a:ln>
            <a:noFill/>
          </a:ln>
        </p:spPr>
      </p:pic>
      <p:sp>
        <p:nvSpPr>
          <p:cNvPr id="172" name="Google Shape;172;p31"/>
          <p:cNvSpPr txBox="1"/>
          <p:nvPr>
            <p:ph idx="4294967295" type="title"/>
          </p:nvPr>
        </p:nvSpPr>
        <p:spPr>
          <a:xfrm>
            <a:off x="311700" y="310675"/>
            <a:ext cx="4378200" cy="841800"/>
          </a:xfrm>
          <a:prstGeom prst="rect">
            <a:avLst/>
          </a:prstGeom>
        </p:spPr>
        <p:txBody>
          <a:bodyPr anchorCtr="0" anchor="ctr" bIns="19050" lIns="19050" spcFirstLastPara="1" rIns="19050" wrap="square" tIns="19050">
            <a:noAutofit/>
          </a:bodyPr>
          <a:lstStyle/>
          <a:p>
            <a:pPr indent="0" lvl="0" marL="0" rtl="0" algn="l">
              <a:lnSpc>
                <a:spcPct val="100000"/>
              </a:lnSpc>
              <a:spcBef>
                <a:spcPts val="0"/>
              </a:spcBef>
              <a:spcAft>
                <a:spcPts val="0"/>
              </a:spcAft>
              <a:buNone/>
            </a:pPr>
            <a:r>
              <a:rPr lang="en" sz="2200">
                <a:solidFill>
                  <a:srgbClr val="1B0133"/>
                </a:solidFill>
              </a:rPr>
              <a:t>Setting the Agenda (10 minutes)</a:t>
            </a:r>
            <a:endParaRPr/>
          </a:p>
        </p:txBody>
      </p:sp>
      <p:sp>
        <p:nvSpPr>
          <p:cNvPr id="173" name="Google Shape;173;p31"/>
          <p:cNvSpPr txBox="1"/>
          <p:nvPr>
            <p:ph idx="4294967295" type="body"/>
          </p:nvPr>
        </p:nvSpPr>
        <p:spPr>
          <a:xfrm>
            <a:off x="311700" y="1152469"/>
            <a:ext cx="4188900" cy="3416400"/>
          </a:xfrm>
          <a:prstGeom prst="rect">
            <a:avLst/>
          </a:prstGeom>
        </p:spPr>
        <p:txBody>
          <a:bodyPr anchorCtr="0" anchor="ctr" bIns="19050" lIns="19050" spcFirstLastPara="1" rIns="19050" wrap="square" tIns="19050">
            <a:noAutofit/>
          </a:bodyPr>
          <a:lstStyle/>
          <a:p>
            <a:pPr indent="-228600" lvl="0" marL="165100" rtl="0" algn="l">
              <a:lnSpc>
                <a:spcPct val="100000"/>
              </a:lnSpc>
              <a:spcBef>
                <a:spcPts val="400"/>
              </a:spcBef>
              <a:spcAft>
                <a:spcPts val="0"/>
              </a:spcAft>
              <a:buSzPts val="1600"/>
              <a:buChar char="•"/>
            </a:pPr>
            <a:r>
              <a:rPr lang="en" sz="1300"/>
              <a:t>Open a class-wide whiteboard and share it with the class</a:t>
            </a:r>
            <a:endParaRPr sz="1800"/>
          </a:p>
          <a:p>
            <a:pPr indent="-228600" lvl="0" marL="165100" rtl="0" algn="l">
              <a:lnSpc>
                <a:spcPct val="100000"/>
              </a:lnSpc>
              <a:spcBef>
                <a:spcPts val="800"/>
              </a:spcBef>
              <a:spcAft>
                <a:spcPts val="0"/>
              </a:spcAft>
              <a:buSzPts val="1600"/>
              <a:buChar char="•"/>
            </a:pPr>
            <a:r>
              <a:rPr lang="en" sz="1300"/>
              <a:t>Ask learners to add “post-its” to the board in three colors:</a:t>
            </a:r>
            <a:endParaRPr sz="1300"/>
          </a:p>
          <a:p>
            <a:pPr indent="-222250" lvl="1" marL="635000" rtl="0" algn="l">
              <a:lnSpc>
                <a:spcPct val="100000"/>
              </a:lnSpc>
              <a:spcBef>
                <a:spcPts val="800"/>
              </a:spcBef>
              <a:spcAft>
                <a:spcPts val="0"/>
              </a:spcAft>
              <a:buSzPts val="1100"/>
              <a:buChar char="•"/>
            </a:pPr>
            <a:r>
              <a:rPr lang="en" sz="1300"/>
              <a:t>An urgent task or concept they’d like to discuss</a:t>
            </a:r>
            <a:endParaRPr sz="1300"/>
          </a:p>
          <a:p>
            <a:pPr indent="-222250" lvl="1" marL="635000" rtl="0" algn="l">
              <a:lnSpc>
                <a:spcPct val="100000"/>
              </a:lnSpc>
              <a:spcBef>
                <a:spcPts val="800"/>
              </a:spcBef>
              <a:spcAft>
                <a:spcPts val="0"/>
              </a:spcAft>
              <a:buSzPts val="1100"/>
              <a:buChar char="•"/>
            </a:pPr>
            <a:r>
              <a:rPr lang="en" sz="1300"/>
              <a:t>An issue or question that they have regarding a large concept</a:t>
            </a:r>
            <a:endParaRPr sz="1300"/>
          </a:p>
          <a:p>
            <a:pPr indent="-222250" lvl="1" marL="635000" rtl="0" algn="l">
              <a:lnSpc>
                <a:spcPct val="100000"/>
              </a:lnSpc>
              <a:spcBef>
                <a:spcPts val="800"/>
              </a:spcBef>
              <a:spcAft>
                <a:spcPts val="0"/>
              </a:spcAft>
              <a:buSzPts val="1100"/>
              <a:buChar char="•"/>
            </a:pPr>
            <a:r>
              <a:rPr lang="en" sz="1300"/>
              <a:t>An issue or question that related to a micro detail of the content</a:t>
            </a:r>
            <a:endParaRPr sz="1300"/>
          </a:p>
          <a:p>
            <a:pPr indent="-381000" lvl="0" marL="317500" rtl="0" algn="l">
              <a:lnSpc>
                <a:spcPct val="100000"/>
              </a:lnSpc>
              <a:spcBef>
                <a:spcPts val="800"/>
              </a:spcBef>
              <a:spcAft>
                <a:spcPts val="0"/>
              </a:spcAft>
              <a:buSzPts val="1600"/>
              <a:buChar char="•"/>
            </a:pPr>
            <a:r>
              <a:rPr lang="en" sz="1300"/>
              <a:t>Set a timer for 5 minutes</a:t>
            </a:r>
            <a:endParaRPr sz="1300"/>
          </a:p>
          <a:p>
            <a:pPr indent="-381000" lvl="0" marL="317500" rtl="0" algn="l">
              <a:lnSpc>
                <a:spcPct val="100000"/>
              </a:lnSpc>
              <a:spcBef>
                <a:spcPts val="800"/>
              </a:spcBef>
              <a:spcAft>
                <a:spcPts val="0"/>
              </a:spcAft>
              <a:buSzPts val="1600"/>
              <a:buChar char="•"/>
            </a:pPr>
            <a:r>
              <a:rPr lang="en" sz="1300"/>
              <a:t>Group the post-its as you see emerging themes and use these to direct the class session</a:t>
            </a:r>
            <a:endParaRPr sz="2200"/>
          </a:p>
        </p:txBody>
      </p:sp>
      <p:sp>
        <p:nvSpPr>
          <p:cNvPr id="174" name="Google Shape;174;p31"/>
          <p:cNvSpPr/>
          <p:nvPr/>
        </p:nvSpPr>
        <p:spPr>
          <a:xfrm>
            <a:off x="5555247" y="1408763"/>
            <a:ext cx="2590500" cy="314700"/>
          </a:xfrm>
          <a:prstGeom prst="roundRect">
            <a:avLst>
              <a:gd fmla="val 50000" name="adj"/>
            </a:avLst>
          </a:prstGeom>
          <a:solidFill>
            <a:srgbClr val="FFD966"/>
          </a:solidFill>
          <a:ln cap="flat" cmpd="sng" w="9525">
            <a:solidFill>
              <a:srgbClr val="BF9000"/>
            </a:solidFill>
            <a:prstDash val="solid"/>
            <a:round/>
            <a:headEnd len="sm" w="sm" type="none"/>
            <a:tailEnd len="sm" w="sm" type="none"/>
          </a:ln>
          <a:effectLst>
            <a:outerShdw blurRad="157163" rotWithShape="0" algn="bl" dir="5400000" dist="19050">
              <a:srgbClr val="000000">
                <a:alpha val="50000"/>
              </a:srgbClr>
            </a:outerShdw>
          </a:effectLst>
        </p:spPr>
        <p:txBody>
          <a:bodyPr anchorCtr="0" anchor="ctr" bIns="63500" lIns="63500" spcFirstLastPara="1" rIns="63500" wrap="square" tIns="63500">
            <a:noAutofit/>
          </a:bodyPr>
          <a:lstStyle/>
          <a:p>
            <a:pPr indent="0" lvl="0" marL="0" marR="0" rtl="0" algn="l">
              <a:lnSpc>
                <a:spcPct val="100000"/>
              </a:lnSpc>
              <a:spcBef>
                <a:spcPts val="0"/>
              </a:spcBef>
              <a:spcAft>
                <a:spcPts val="0"/>
              </a:spcAft>
              <a:buNone/>
            </a:pPr>
            <a:r>
              <a:t/>
            </a:r>
            <a:endParaRPr sz="1000"/>
          </a:p>
        </p:txBody>
      </p:sp>
      <p:sp>
        <p:nvSpPr>
          <p:cNvPr id="175" name="Google Shape;175;p31"/>
          <p:cNvSpPr txBox="1"/>
          <p:nvPr>
            <p:ph idx="4294967295" type="body"/>
          </p:nvPr>
        </p:nvSpPr>
        <p:spPr>
          <a:xfrm>
            <a:off x="5695512" y="1459475"/>
            <a:ext cx="2310000" cy="213300"/>
          </a:xfrm>
          <a:prstGeom prst="rect">
            <a:avLst/>
          </a:prstGeom>
        </p:spPr>
        <p:txBody>
          <a:bodyPr anchorCtr="0" anchor="ctr" bIns="19050" lIns="19050" spcFirstLastPara="1" rIns="19050" wrap="square" tIns="19050">
            <a:noAutofit/>
          </a:bodyPr>
          <a:lstStyle/>
          <a:p>
            <a:pPr indent="0" lvl="0" marL="0" rtl="0" algn="ctr">
              <a:lnSpc>
                <a:spcPct val="100000"/>
              </a:lnSpc>
              <a:spcBef>
                <a:spcPts val="0"/>
              </a:spcBef>
              <a:spcAft>
                <a:spcPts val="0"/>
              </a:spcAft>
              <a:buNone/>
            </a:pPr>
            <a:r>
              <a:rPr b="1" lang="en" sz="800">
                <a:solidFill>
                  <a:srgbClr val="434343"/>
                </a:solidFill>
                <a:latin typeface="Source Sans Pro"/>
                <a:ea typeface="Source Sans Pro"/>
                <a:cs typeface="Source Sans Pro"/>
                <a:sym typeface="Source Sans Pro"/>
              </a:rPr>
              <a:t>Learner’s View</a:t>
            </a:r>
            <a:r>
              <a:rPr lang="en" sz="800">
                <a:solidFill>
                  <a:srgbClr val="434343"/>
                </a:solidFill>
                <a:latin typeface="Source Sans Pro"/>
                <a:ea typeface="Source Sans Pro"/>
                <a:cs typeface="Source Sans Pro"/>
                <a:sym typeface="Source Sans Pro"/>
              </a:rPr>
              <a:t>: Whiteboard collaboration</a:t>
            </a:r>
            <a:endParaRPr sz="800">
              <a:solidFill>
                <a:srgbClr val="434343"/>
              </a:solidFill>
              <a:latin typeface="Source Sans Pro"/>
              <a:ea typeface="Source Sans Pro"/>
              <a:cs typeface="Source Sans Pro"/>
              <a:sym typeface="Source Sans Pro"/>
            </a:endParaRPr>
          </a:p>
        </p:txBody>
      </p:sp>
      <p:sp>
        <p:nvSpPr>
          <p:cNvPr id="176" name="Google Shape;176;p31"/>
          <p:cNvSpPr txBox="1"/>
          <p:nvPr/>
        </p:nvSpPr>
        <p:spPr>
          <a:xfrm>
            <a:off x="781765" y="4770896"/>
            <a:ext cx="7470000" cy="218100"/>
          </a:xfrm>
          <a:prstGeom prst="rect">
            <a:avLst/>
          </a:prstGeom>
          <a:noFill/>
          <a:ln>
            <a:noFill/>
          </a:ln>
        </p:spPr>
        <p:txBody>
          <a:bodyPr anchorCtr="0" anchor="t" bIns="31725" lIns="63500" spcFirstLastPara="1" rIns="63500" wrap="square" tIns="31725">
            <a:spAutoFit/>
          </a:bodyPr>
          <a:lstStyle/>
          <a:p>
            <a:pPr indent="0" lvl="0" marL="0" marR="0" rtl="0" algn="ctr">
              <a:lnSpc>
                <a:spcPct val="115000"/>
              </a:lnSpc>
              <a:spcBef>
                <a:spcPts val="0"/>
              </a:spcBef>
              <a:spcAft>
                <a:spcPts val="0"/>
              </a:spcAft>
              <a:buClr>
                <a:srgbClr val="000000"/>
              </a:buClr>
              <a:buSzPts val="1000"/>
              <a:buFont typeface="Arial"/>
              <a:buNone/>
            </a:pPr>
            <a:r>
              <a:rPr b="0" i="0" lang="en" sz="1000" u="none" cap="none" strike="noStrike">
                <a:solidFill>
                  <a:srgbClr val="1C1C1C"/>
                </a:solidFill>
                <a:latin typeface="DM Sans"/>
                <a:ea typeface="DM Sans"/>
                <a:cs typeface="DM Sans"/>
                <a:sym typeface="DM Sans"/>
              </a:rPr>
              <a:t>Related guides: </a:t>
            </a:r>
            <a:r>
              <a:rPr lang="en" sz="1000" u="sng">
                <a:solidFill>
                  <a:schemeClr val="hlink"/>
                </a:solidFill>
                <a:latin typeface="DM Sans"/>
                <a:ea typeface="DM Sans"/>
                <a:cs typeface="DM Sans"/>
                <a:sym typeface="DM Sans"/>
                <a:hlinkClick r:id="rId4"/>
              </a:rPr>
              <a:t>Class</a:t>
            </a:r>
            <a:r>
              <a:rPr lang="en" sz="1000" u="sng">
                <a:solidFill>
                  <a:schemeClr val="hlink"/>
                </a:solidFill>
                <a:latin typeface="DM Sans"/>
                <a:ea typeface="DM Sans"/>
                <a:cs typeface="DM Sans"/>
                <a:sym typeface="DM Sans"/>
                <a:hlinkClick r:id="rId5"/>
              </a:rPr>
              <a:t> Whiteboard</a:t>
            </a:r>
            <a:r>
              <a:rPr lang="en" sz="1000">
                <a:solidFill>
                  <a:srgbClr val="1C1C1C"/>
                </a:solidFill>
                <a:latin typeface="DM Sans"/>
                <a:ea typeface="DM Sans"/>
                <a:cs typeface="DM Sans"/>
                <a:sym typeface="DM Sans"/>
              </a:rPr>
              <a:t> | </a:t>
            </a:r>
            <a:r>
              <a:rPr lang="en" sz="1000" u="sng">
                <a:solidFill>
                  <a:schemeClr val="hlink"/>
                </a:solidFill>
                <a:latin typeface="DM Sans"/>
                <a:ea typeface="DM Sans"/>
                <a:cs typeface="DM Sans"/>
                <a:sym typeface="DM Sans"/>
                <a:hlinkClick r:id="rId6"/>
              </a:rPr>
              <a:t>Setting a Timer</a:t>
            </a:r>
            <a:endParaRPr b="0" i="0" sz="1000" u="none" cap="none" strike="noStrike">
              <a:solidFill>
                <a:srgbClr val="0066CC"/>
              </a:solidFill>
              <a:latin typeface="DM Sans"/>
              <a:ea typeface="DM Sans"/>
              <a:cs typeface="DM Sans"/>
              <a:sym typeface="DM Sans"/>
            </a:endParaRPr>
          </a:p>
        </p:txBody>
      </p:sp>
    </p:spTree>
  </p:cSld>
  <p:clrMapOvr>
    <a:masterClrMapping/>
  </p:clrMapOvr>
</p:sld>
</file>

<file path=ppt/theme/theme1.xml><?xml version="1.0" encoding="utf-8"?>
<a:theme xmlns:a="http://schemas.openxmlformats.org/drawingml/2006/main" xmlns:r="http://schemas.openxmlformats.org/officeDocument/2006/relationships" name="1_White">
  <a:themeElements>
    <a:clrScheme name="White">
      <a:dk1>
        <a:srgbClr val="080808"/>
      </a:dk1>
      <a:lt1>
        <a:srgbClr val="674EA7"/>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